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8" r:id="rId3"/>
    <p:sldId id="282" r:id="rId4"/>
    <p:sldId id="261" r:id="rId5"/>
    <p:sldId id="283" r:id="rId6"/>
    <p:sldId id="281" r:id="rId7"/>
    <p:sldId id="284" r:id="rId8"/>
    <p:sldId id="279" r:id="rId9"/>
    <p:sldId id="285" r:id="rId10"/>
    <p:sldId id="280" r:id="rId11"/>
    <p:sldId id="286" r:id="rId12"/>
    <p:sldId id="273" r:id="rId13"/>
    <p:sldId id="287" r:id="rId14"/>
    <p:sldId id="294" r:id="rId15"/>
    <p:sldId id="291" r:id="rId16"/>
    <p:sldId id="292" r:id="rId17"/>
    <p:sldId id="293" r:id="rId18"/>
    <p:sldId id="289" r:id="rId19"/>
    <p:sldId id="290" r:id="rId20"/>
    <p:sldId id="288" r:id="rId21"/>
    <p:sldId id="27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00"/>
    <a:srgbClr val="009900"/>
    <a:srgbClr val="339933"/>
    <a:srgbClr val="669900"/>
    <a:srgbClr val="00CC66"/>
    <a:srgbClr val="E9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354" autoAdjust="0"/>
    <p:restoredTop sz="71375" autoAdjust="0"/>
  </p:normalViewPr>
  <p:slideViewPr>
    <p:cSldViewPr>
      <p:cViewPr varScale="1">
        <p:scale>
          <a:sx n="34" d="100"/>
          <a:sy n="34" d="100"/>
        </p:scale>
        <p:origin x="52" y="1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431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We have some questions!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Quiz</a:t>
            </a:r>
            <a:r>
              <a:rPr lang="en-US" baseline="0" dirty="0"/>
              <a:t> Time</a:t>
            </a:r>
            <a:r>
              <a:rPr lang="ja-JP" altLang="en-US" baseline="0" dirty="0"/>
              <a:t>～</a:t>
            </a:r>
            <a:r>
              <a:rPr lang="en-US" baseline="0" dirty="0"/>
              <a:t>!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I’ll ask you some questions.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baseline="0" dirty="0"/>
              <a:t>★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Koala likes to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○○○ 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○○○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Koala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★（アニメ：寝る）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（児童が答える）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Koala likes to sleep.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が児童に真似するよう働きかける）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sleep!!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538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Manta Ray  likes to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○○○ 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○○○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Manta Ray 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★（アニメ：泳ぐ）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（児童が答える）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　(JTE)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Yes.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Manta Ray likes to swim. 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（ALT</a:t>
            </a:r>
            <a:r>
              <a:rPr lang="ja-JP" altLang="en-US" dirty="0"/>
              <a:t>が児童に真似するよう働きかける）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Everyone!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Let’s swim!!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★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38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（以下、フラッシュカードとして使用）</a:t>
            </a:r>
            <a:endParaRPr kumimoji="1" lang="en-US" altLang="ja-JP" dirty="0"/>
          </a:p>
          <a:p>
            <a:r>
              <a:rPr kumimoji="1" lang="en-US" altLang="ja-JP" dirty="0"/>
              <a:t>Let‘s practice.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9863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altLang="ja-JP" dirty="0"/>
              <a:t>JTE</a:t>
            </a:r>
            <a:r>
              <a:rPr lang="ja-JP" altLang="en-US" dirty="0"/>
              <a:t>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読む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（</a:t>
            </a:r>
            <a:r>
              <a:rPr lang="en-US" dirty="0"/>
              <a:t>ALT</a:t>
            </a:r>
            <a:r>
              <a:rPr lang="ja-JP" altLang="en-US" dirty="0"/>
              <a:t>）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ジェスチャー</a:t>
            </a:r>
            <a:endParaRPr lang="en-US" altLang="ja-JP" dirty="0"/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10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28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833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910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89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Turtle likes to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○○○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○○○？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turtle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★（アニメ：泳ぐ）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（児童が答える）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1035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ja-JP" dirty="0"/>
              <a:t>Good!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 dirty="0"/>
              <a:t>That’s all for today.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ja-JP"/>
              <a:t>Thank you. </a:t>
            </a:r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Turtle likes to swim.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swim!!</a:t>
            </a:r>
          </a:p>
          <a:p>
            <a:pPr lvl="0">
              <a:spcBef>
                <a:spcPts val="0"/>
              </a:spcBef>
              <a:buNone/>
            </a:pPr>
            <a:r>
              <a:rPr lang="ja-JP" altLang="en-US" dirty="0"/>
              <a:t>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24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Bird likes to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○○○ 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○○○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Bird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r>
              <a:rPr lang="ja-JP" altLang="en-US" dirty="0"/>
              <a:t>（アニメ：歌う）</a:t>
            </a:r>
            <a:endParaRPr lang="en-US" altLang="ja-JP" dirty="0"/>
          </a:p>
          <a:p>
            <a:pPr lvl="0" rtl="0">
              <a:spcBef>
                <a:spcPts val="0"/>
              </a:spcBef>
              <a:buNone/>
            </a:pPr>
            <a:endParaRPr lang="ja-JP" altLang="en-US" dirty="0"/>
          </a:p>
          <a:p>
            <a:pPr lvl="0" rtl="0">
              <a:spcBef>
                <a:spcPts val="0"/>
              </a:spcBef>
              <a:buNone/>
            </a:pPr>
            <a:r>
              <a:rPr lang="ja-JP" altLang="en-US" dirty="0"/>
              <a:t>（児童が答える）</a:t>
            </a:r>
          </a:p>
          <a:p>
            <a:pPr lvl="0" rtl="0">
              <a:spcBef>
                <a:spcPts val="0"/>
              </a:spcBef>
              <a:buNone/>
            </a:pPr>
            <a:endParaRPr lang="en-US" altLang="ja-JP" dirty="0"/>
          </a:p>
          <a:p>
            <a:pPr lvl="0" rtl="0">
              <a:spcBef>
                <a:spcPts val="0"/>
              </a:spcBef>
              <a:buNone/>
            </a:pPr>
            <a:r>
              <a:rPr lang="ja-JP" altLang="en-US" dirty="0"/>
              <a:t>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Bird likes to 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が児童に真似するよう働きかける）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sing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62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Monkey likes to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○○○ 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○○○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Monkey like?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★（アニメ：揺れる）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（児童が答える）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Monkey likes to swing.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が児童に真似するよう働きかける）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swing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9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JTE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Panda likes to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○○○ 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○○○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does Panda like?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ジェスチャー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★（アニメ：食べる）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（児童が答える）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Panda likes to eat.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が児童に真似するよう働きかける）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eat!!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6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0" y="404225"/>
            <a:ext cx="8520600" cy="8190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Likes to Swim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969" y="2696924"/>
            <a:ext cx="2930050" cy="24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/>
          <p:cNvSpPr txBox="1">
            <a:spLocks/>
          </p:cNvSpPr>
          <p:nvPr/>
        </p:nvSpPr>
        <p:spPr>
          <a:xfrm>
            <a:off x="311700" y="1186749"/>
            <a:ext cx="8520600" cy="17956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en-US" sz="11500" dirty="0">
                <a:solidFill>
                  <a:schemeClr val="tx1"/>
                </a:solidFill>
              </a:rPr>
              <a:t>Quiz Time!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accent6"/>
                </a:solidFill>
              </a:rPr>
              <a:t>Koala likes to </a:t>
            </a:r>
            <a:r>
              <a:rPr lang="en" u="sng" dirty="0">
                <a:solidFill>
                  <a:schemeClr val="accent6"/>
                </a:solidFill>
              </a:rPr>
              <a:t>        </a:t>
            </a:r>
            <a:r>
              <a:rPr lang="en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245" y="1579025"/>
            <a:ext cx="1842975" cy="262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コネクタ 2"/>
          <p:cNvCxnSpPr/>
          <p:nvPr/>
        </p:nvCxnSpPr>
        <p:spPr>
          <a:xfrm flipH="1">
            <a:off x="7291101" y="2427734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-4920000" flipH="1">
            <a:off x="7813876" y="2357629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 rot="18377961">
            <a:off x="5590226" y="834994"/>
            <a:ext cx="615553" cy="2302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ＺＺＺＺ・・</a:t>
            </a:r>
          </a:p>
        </p:txBody>
      </p:sp>
      <p:pic>
        <p:nvPicPr>
          <p:cNvPr id="9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5536" y="3119375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6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accent6"/>
                </a:solidFill>
              </a:rPr>
              <a:t>Koala likes to </a:t>
            </a:r>
            <a:r>
              <a:rPr lang="en" u="sng" dirty="0">
                <a:solidFill>
                  <a:schemeClr val="accent6"/>
                </a:solidFill>
              </a:rPr>
              <a:t>        </a:t>
            </a:r>
            <a:r>
              <a:rPr lang="en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245" y="1579025"/>
            <a:ext cx="1842975" cy="262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コネクタ 2"/>
          <p:cNvCxnSpPr/>
          <p:nvPr/>
        </p:nvCxnSpPr>
        <p:spPr>
          <a:xfrm flipH="1">
            <a:off x="7291101" y="2427734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-4920000" flipH="1">
            <a:off x="7813876" y="2357629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 rot="18377961">
            <a:off x="5590226" y="834994"/>
            <a:ext cx="615553" cy="2302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 w="19050">
                  <a:solidFill>
                    <a:srgbClr val="EEEEEE">
                      <a:tint val="1000"/>
                    </a:srgbClr>
                  </a:solidFill>
                  <a:prstDash val="solid"/>
                </a:ln>
                <a:solidFill>
                  <a:srgbClr val="78909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ＺＺＺＺ・・</a:t>
            </a:r>
          </a:p>
        </p:txBody>
      </p:sp>
      <p:pic>
        <p:nvPicPr>
          <p:cNvPr id="9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5536" y="3119375"/>
            <a:ext cx="2424100" cy="20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69"/>
          <p:cNvSpPr txBox="1">
            <a:spLocks/>
          </p:cNvSpPr>
          <p:nvPr/>
        </p:nvSpPr>
        <p:spPr>
          <a:xfrm>
            <a:off x="525906" y="1645052"/>
            <a:ext cx="4392487" cy="1656184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n" sz="11500" dirty="0">
                <a:solidFill>
                  <a:schemeClr val="tx1"/>
                </a:solidFill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329261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Manta Ray likes to </a:t>
            </a:r>
            <a:r>
              <a:rPr lang="en" u="sng" dirty="0"/>
              <a:t>        </a:t>
            </a:r>
            <a:r>
              <a:rPr lang="en" dirty="0"/>
              <a:t>!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750" y="1543587"/>
            <a:ext cx="38100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1424" y="2582901"/>
            <a:ext cx="3059599" cy="255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48 -3.70714E-8 C -0.3467 0.05314 -0.33976 0.12697 -0.31441 0.12604 C -0.27795 0.12604 -0.27535 -0.12203 -0.2316 -0.12295 C -0.19236 -0.12295 -0.21337 0.09391 -0.17552 0.09299 C -0.13611 0.09299 -0.1573 -0.06395 -0.11511 -0.06395 C -0.07743 -0.06395 -0.09844 0.04201 -0.06476 0.04201 C -0.0323 0.04201 -0.04914 -0.03892 -0.01962 -0.03892 C -0.00278 -0.03892 -0.00157 -0.01699 3.61111E-6 -3.70714E-8 " pathEditMode="relative" rAng="0" ptsTypes="ffffffff">
                                      <p:cBhvr>
                                        <p:cTn id="6" dur="200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-2.53321E-6 C -0.34045 0.05314 -0.33385 0.12697 -0.30885 0.12605 C -0.27309 0.12605 -0.27031 -0.12202 -0.2276 -0.12295 C -0.18889 -0.12295 -0.20954 0.09392 -0.17257 0.09299 C -0.13368 0.09299 -0.15451 -0.06395 -0.11302 -0.06395 C -0.07604 -0.06395 -0.09652 0.04202 -0.06354 0.04202 C -0.03159 0.04202 -0.04809 -0.03892 -0.01927 -0.03892 C -0.00277 -0.03892 -0.00139 -0.01699 -3.61111E-6 -2.53321E-6 " pathEditMode="relative" rAng="0" ptsTypes="ffffffff"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Manta Ray likes to </a:t>
            </a:r>
            <a:r>
              <a:rPr lang="en" u="sng" dirty="0"/>
              <a:t>        </a:t>
            </a:r>
            <a:r>
              <a:rPr lang="en" dirty="0"/>
              <a:t>!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750" y="1543587"/>
            <a:ext cx="38100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1424" y="2582901"/>
            <a:ext cx="3059599" cy="2554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9"/>
          <p:cNvSpPr txBox="1">
            <a:spLocks/>
          </p:cNvSpPr>
          <p:nvPr/>
        </p:nvSpPr>
        <p:spPr>
          <a:xfrm>
            <a:off x="539553" y="989463"/>
            <a:ext cx="3954198" cy="1800200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n" sz="11500" dirty="0">
                <a:solidFill>
                  <a:schemeClr val="tx1"/>
                </a:solidFill>
              </a:rPr>
              <a:t>swim</a:t>
            </a:r>
          </a:p>
        </p:txBody>
      </p:sp>
    </p:spTree>
    <p:extLst>
      <p:ext uri="{BB962C8B-B14F-4D97-AF65-F5344CB8AC3E}">
        <p14:creationId xmlns:p14="http://schemas.microsoft.com/office/powerpoint/2010/main" val="11301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71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75588" y="389741"/>
            <a:ext cx="526841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Panda likes to </a:t>
            </a:r>
            <a:r>
              <a:rPr lang="en" u="sng" dirty="0">
                <a:solidFill>
                  <a:schemeClr val="lt1"/>
                </a:solidFill>
              </a:rPr>
              <a:t>       </a:t>
            </a:r>
            <a:r>
              <a:rPr lang="en" dirty="0">
                <a:solidFill>
                  <a:schemeClr val="lt1"/>
                </a:solidFill>
              </a:rPr>
              <a:t> . </a:t>
            </a:r>
          </a:p>
        </p:txBody>
      </p:sp>
      <p:pic>
        <p:nvPicPr>
          <p:cNvPr id="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2735" y="2660694"/>
            <a:ext cx="2520280" cy="23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47673" y="1867067"/>
            <a:ext cx="3696326" cy="31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フリーフォーム 3"/>
          <p:cNvSpPr/>
          <p:nvPr/>
        </p:nvSpPr>
        <p:spPr>
          <a:xfrm>
            <a:off x="6219888" y="3792749"/>
            <a:ext cx="579809" cy="262021"/>
          </a:xfrm>
          <a:custGeom>
            <a:avLst/>
            <a:gdLst>
              <a:gd name="connsiteX0" fmla="*/ 0 w 579809"/>
              <a:gd name="connsiteY0" fmla="*/ 112295 h 262021"/>
              <a:gd name="connsiteX1" fmla="*/ 0 w 579809"/>
              <a:gd name="connsiteY1" fmla="*/ 112295 h 262021"/>
              <a:gd name="connsiteX2" fmla="*/ 16042 w 579809"/>
              <a:gd name="connsiteY2" fmla="*/ 69516 h 262021"/>
              <a:gd name="connsiteX3" fmla="*/ 21389 w 579809"/>
              <a:gd name="connsiteY3" fmla="*/ 53474 h 262021"/>
              <a:gd name="connsiteX4" fmla="*/ 37431 w 579809"/>
              <a:gd name="connsiteY4" fmla="*/ 42779 h 262021"/>
              <a:gd name="connsiteX5" fmla="*/ 74863 w 579809"/>
              <a:gd name="connsiteY5" fmla="*/ 32084 h 262021"/>
              <a:gd name="connsiteX6" fmla="*/ 90905 w 579809"/>
              <a:gd name="connsiteY6" fmla="*/ 21389 h 262021"/>
              <a:gd name="connsiteX7" fmla="*/ 117642 w 579809"/>
              <a:gd name="connsiteY7" fmla="*/ 16042 h 262021"/>
              <a:gd name="connsiteX8" fmla="*/ 208547 w 579809"/>
              <a:gd name="connsiteY8" fmla="*/ 0 h 262021"/>
              <a:gd name="connsiteX9" fmla="*/ 433137 w 579809"/>
              <a:gd name="connsiteY9" fmla="*/ 10695 h 262021"/>
              <a:gd name="connsiteX10" fmla="*/ 449179 w 579809"/>
              <a:gd name="connsiteY10" fmla="*/ 16042 h 262021"/>
              <a:gd name="connsiteX11" fmla="*/ 465221 w 579809"/>
              <a:gd name="connsiteY11" fmla="*/ 26737 h 262021"/>
              <a:gd name="connsiteX12" fmla="*/ 481263 w 579809"/>
              <a:gd name="connsiteY12" fmla="*/ 32084 h 262021"/>
              <a:gd name="connsiteX13" fmla="*/ 513347 w 579809"/>
              <a:gd name="connsiteY13" fmla="*/ 53474 h 262021"/>
              <a:gd name="connsiteX14" fmla="*/ 534737 w 579809"/>
              <a:gd name="connsiteY14" fmla="*/ 69516 h 262021"/>
              <a:gd name="connsiteX15" fmla="*/ 550779 w 579809"/>
              <a:gd name="connsiteY15" fmla="*/ 74863 h 262021"/>
              <a:gd name="connsiteX16" fmla="*/ 561473 w 579809"/>
              <a:gd name="connsiteY16" fmla="*/ 90905 h 262021"/>
              <a:gd name="connsiteX17" fmla="*/ 577515 w 579809"/>
              <a:gd name="connsiteY17" fmla="*/ 101600 h 262021"/>
              <a:gd name="connsiteX18" fmla="*/ 561473 w 579809"/>
              <a:gd name="connsiteY18" fmla="*/ 165768 h 262021"/>
              <a:gd name="connsiteX19" fmla="*/ 545431 w 579809"/>
              <a:gd name="connsiteY19" fmla="*/ 197853 h 262021"/>
              <a:gd name="connsiteX20" fmla="*/ 513347 w 579809"/>
              <a:gd name="connsiteY20" fmla="*/ 219242 h 262021"/>
              <a:gd name="connsiteX21" fmla="*/ 497305 w 579809"/>
              <a:gd name="connsiteY21" fmla="*/ 229937 h 262021"/>
              <a:gd name="connsiteX22" fmla="*/ 465221 w 579809"/>
              <a:gd name="connsiteY22" fmla="*/ 240632 h 262021"/>
              <a:gd name="connsiteX23" fmla="*/ 417094 w 579809"/>
              <a:gd name="connsiteY23" fmla="*/ 256674 h 262021"/>
              <a:gd name="connsiteX24" fmla="*/ 401052 w 579809"/>
              <a:gd name="connsiteY24" fmla="*/ 262021 h 262021"/>
              <a:gd name="connsiteX25" fmla="*/ 224589 w 579809"/>
              <a:gd name="connsiteY25" fmla="*/ 256674 h 262021"/>
              <a:gd name="connsiteX26" fmla="*/ 117642 w 579809"/>
              <a:gd name="connsiteY26" fmla="*/ 251326 h 262021"/>
              <a:gd name="connsiteX27" fmla="*/ 85558 w 579809"/>
              <a:gd name="connsiteY27" fmla="*/ 240632 h 262021"/>
              <a:gd name="connsiteX28" fmla="*/ 42779 w 579809"/>
              <a:gd name="connsiteY28" fmla="*/ 219242 h 262021"/>
              <a:gd name="connsiteX29" fmla="*/ 21389 w 579809"/>
              <a:gd name="connsiteY29" fmla="*/ 187158 h 262021"/>
              <a:gd name="connsiteX30" fmla="*/ 10694 w 579809"/>
              <a:gd name="connsiteY30" fmla="*/ 171116 h 262021"/>
              <a:gd name="connsiteX31" fmla="*/ 0 w 579809"/>
              <a:gd name="connsiteY31" fmla="*/ 112295 h 2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9809" h="262021">
                <a:moveTo>
                  <a:pt x="0" y="112295"/>
                </a:moveTo>
                <a:lnTo>
                  <a:pt x="0" y="112295"/>
                </a:lnTo>
                <a:cubicBezTo>
                  <a:pt x="5347" y="98035"/>
                  <a:pt x="10838" y="83828"/>
                  <a:pt x="16042" y="69516"/>
                </a:cubicBezTo>
                <a:cubicBezTo>
                  <a:pt x="17968" y="64219"/>
                  <a:pt x="17868" y="57875"/>
                  <a:pt x="21389" y="53474"/>
                </a:cubicBezTo>
                <a:cubicBezTo>
                  <a:pt x="25404" y="48455"/>
                  <a:pt x="31524" y="45311"/>
                  <a:pt x="37431" y="42779"/>
                </a:cubicBezTo>
                <a:cubicBezTo>
                  <a:pt x="61430" y="32494"/>
                  <a:pt x="54042" y="42495"/>
                  <a:pt x="74863" y="32084"/>
                </a:cubicBezTo>
                <a:cubicBezTo>
                  <a:pt x="80611" y="29210"/>
                  <a:pt x="84887" y="23646"/>
                  <a:pt x="90905" y="21389"/>
                </a:cubicBezTo>
                <a:cubicBezTo>
                  <a:pt x="99415" y="18198"/>
                  <a:pt x="108873" y="18433"/>
                  <a:pt x="117642" y="16042"/>
                </a:cubicBezTo>
                <a:cubicBezTo>
                  <a:pt x="185327" y="-2417"/>
                  <a:pt x="108944" y="9054"/>
                  <a:pt x="208547" y="0"/>
                </a:cubicBezTo>
                <a:cubicBezTo>
                  <a:pt x="244580" y="1029"/>
                  <a:pt x="366985" y="-2536"/>
                  <a:pt x="433137" y="10695"/>
                </a:cubicBezTo>
                <a:cubicBezTo>
                  <a:pt x="438664" y="11800"/>
                  <a:pt x="443832" y="14260"/>
                  <a:pt x="449179" y="16042"/>
                </a:cubicBezTo>
                <a:cubicBezTo>
                  <a:pt x="454526" y="19607"/>
                  <a:pt x="459473" y="23863"/>
                  <a:pt x="465221" y="26737"/>
                </a:cubicBezTo>
                <a:cubicBezTo>
                  <a:pt x="470262" y="29258"/>
                  <a:pt x="476336" y="29347"/>
                  <a:pt x="481263" y="32084"/>
                </a:cubicBezTo>
                <a:cubicBezTo>
                  <a:pt x="492499" y="38326"/>
                  <a:pt x="503064" y="45762"/>
                  <a:pt x="513347" y="53474"/>
                </a:cubicBezTo>
                <a:cubicBezTo>
                  <a:pt x="520477" y="58821"/>
                  <a:pt x="526999" y="65094"/>
                  <a:pt x="534737" y="69516"/>
                </a:cubicBezTo>
                <a:cubicBezTo>
                  <a:pt x="539631" y="72312"/>
                  <a:pt x="545432" y="73081"/>
                  <a:pt x="550779" y="74863"/>
                </a:cubicBezTo>
                <a:cubicBezTo>
                  <a:pt x="554344" y="80210"/>
                  <a:pt x="556929" y="86361"/>
                  <a:pt x="561473" y="90905"/>
                </a:cubicBezTo>
                <a:cubicBezTo>
                  <a:pt x="566017" y="95449"/>
                  <a:pt x="576365" y="95277"/>
                  <a:pt x="577515" y="101600"/>
                </a:cubicBezTo>
                <a:cubicBezTo>
                  <a:pt x="584005" y="137294"/>
                  <a:pt x="576126" y="143790"/>
                  <a:pt x="561473" y="165768"/>
                </a:cubicBezTo>
                <a:cubicBezTo>
                  <a:pt x="557659" y="177212"/>
                  <a:pt x="555189" y="189315"/>
                  <a:pt x="545431" y="197853"/>
                </a:cubicBezTo>
                <a:cubicBezTo>
                  <a:pt x="535758" y="206317"/>
                  <a:pt x="524042" y="212112"/>
                  <a:pt x="513347" y="219242"/>
                </a:cubicBezTo>
                <a:cubicBezTo>
                  <a:pt x="508000" y="222807"/>
                  <a:pt x="503402" y="227905"/>
                  <a:pt x="497305" y="229937"/>
                </a:cubicBezTo>
                <a:lnTo>
                  <a:pt x="465221" y="240632"/>
                </a:lnTo>
                <a:lnTo>
                  <a:pt x="417094" y="256674"/>
                </a:lnTo>
                <a:lnTo>
                  <a:pt x="401052" y="262021"/>
                </a:lnTo>
                <a:lnTo>
                  <a:pt x="224589" y="256674"/>
                </a:lnTo>
                <a:cubicBezTo>
                  <a:pt x="188921" y="255328"/>
                  <a:pt x="153100" y="255417"/>
                  <a:pt x="117642" y="251326"/>
                </a:cubicBezTo>
                <a:cubicBezTo>
                  <a:pt x="106443" y="250034"/>
                  <a:pt x="96253" y="244197"/>
                  <a:pt x="85558" y="240632"/>
                </a:cubicBezTo>
                <a:cubicBezTo>
                  <a:pt x="59658" y="231999"/>
                  <a:pt x="74344" y="238181"/>
                  <a:pt x="42779" y="219242"/>
                </a:cubicBezTo>
                <a:lnTo>
                  <a:pt x="21389" y="187158"/>
                </a:lnTo>
                <a:lnTo>
                  <a:pt x="10694" y="171116"/>
                </a:lnTo>
                <a:cubicBezTo>
                  <a:pt x="-1127" y="135650"/>
                  <a:pt x="1782" y="122099"/>
                  <a:pt x="0" y="112295"/>
                </a:cubicBezTo>
                <a:close/>
              </a:path>
            </a:pathLst>
          </a:custGeom>
          <a:solidFill>
            <a:srgbClr val="E95757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72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accent6"/>
                </a:solidFill>
              </a:rPr>
              <a:t>Koala likes to </a:t>
            </a:r>
            <a:r>
              <a:rPr lang="en" u="sng" dirty="0">
                <a:solidFill>
                  <a:schemeClr val="accent6"/>
                </a:solidFill>
              </a:rPr>
              <a:t>        </a:t>
            </a:r>
            <a:r>
              <a:rPr lang="en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245" y="1579025"/>
            <a:ext cx="1842975" cy="262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コネクタ 2"/>
          <p:cNvCxnSpPr/>
          <p:nvPr/>
        </p:nvCxnSpPr>
        <p:spPr>
          <a:xfrm flipH="1">
            <a:off x="7291101" y="2427734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-4920000" flipH="1">
            <a:off x="7813876" y="2357629"/>
            <a:ext cx="72008" cy="140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 rot="18377961">
            <a:off x="5590226" y="834994"/>
            <a:ext cx="615553" cy="2302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 w="19050">
                  <a:solidFill>
                    <a:srgbClr val="EEEEEE">
                      <a:tint val="1000"/>
                    </a:srgbClr>
                  </a:solidFill>
                  <a:prstDash val="solid"/>
                </a:ln>
                <a:solidFill>
                  <a:srgbClr val="78909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ＺＺＺＺ・・</a:t>
            </a:r>
          </a:p>
        </p:txBody>
      </p:sp>
      <p:pic>
        <p:nvPicPr>
          <p:cNvPr id="9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95536" y="3119375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96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Manta Ray likes to </a:t>
            </a:r>
            <a:r>
              <a:rPr lang="en" u="sng" dirty="0"/>
              <a:t>        </a:t>
            </a:r>
            <a:r>
              <a:rPr lang="en" dirty="0"/>
              <a:t>!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750" y="1543587"/>
            <a:ext cx="38100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1424" y="2582901"/>
            <a:ext cx="3059599" cy="255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4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7"/>
            <a:ext cx="9144000" cy="5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Bird likes to </a:t>
            </a:r>
            <a:r>
              <a:rPr lang="ja-JP" altLang="en-US" u="sng" dirty="0">
                <a:solidFill>
                  <a:srgbClr val="000000"/>
                </a:solidFill>
              </a:rPr>
              <a:t>　　 </a:t>
            </a:r>
            <a:r>
              <a:rPr lang="en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902" y="3396878"/>
            <a:ext cx="1235900" cy="1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9895">
            <a:off x="5518150" y="2306811"/>
            <a:ext cx="593525" cy="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6550">
            <a:off x="6301146" y="2594171"/>
            <a:ext cx="4209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40278">
            <a:off x="5175445" y="2734034"/>
            <a:ext cx="328636" cy="51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4350" y="2548838"/>
            <a:ext cx="1235900" cy="14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6711" y="3469150"/>
            <a:ext cx="1825714" cy="1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4175" y="3903616"/>
            <a:ext cx="1139975" cy="1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0075" y="4002827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0500" y="4002814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70800" y="3010950"/>
            <a:ext cx="1033508" cy="66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2485869" y="3128762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65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Monkey likes to </a:t>
            </a:r>
            <a:r>
              <a:rPr lang="en" u="sng" dirty="0">
                <a:solidFill>
                  <a:schemeClr val="lt1"/>
                </a:solidFill>
              </a:rPr>
              <a:t>      </a:t>
            </a:r>
            <a:r>
              <a:rPr lang="en" dirty="0">
                <a:solidFill>
                  <a:schemeClr val="lt1"/>
                </a:solidFill>
              </a:rPr>
              <a:t> .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2974" y="3119374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015607">
            <a:off x="6569707" y="822117"/>
            <a:ext cx="2517574" cy="25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97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likes to </a:t>
            </a:r>
            <a:r>
              <a:rPr lang="ja-JP" altLang="en-US" u="sng" dirty="0"/>
              <a:t>　　</a:t>
            </a:r>
            <a:r>
              <a:rPr lang="en" dirty="0"/>
              <a:t>.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494" y="2155124"/>
            <a:ext cx="2785500" cy="23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85500" y="1408811"/>
            <a:ext cx="2785500" cy="23258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0" y="555526"/>
            <a:ext cx="2785500" cy="23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8678E-7 C -3.05556E-6 -0.03491 -0.10677 -0.06209 -0.23628 -0.06209 C -0.36979 -0.06209 -0.47552 -0.03491 -0.47552 4.38678E-7 C -0.47552 0.03491 -0.58177 0.06209 -0.71527 0.06209 C -0.84462 0.06209 -0.95 0.03491 -0.95 4.38678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9203E-6 C -2.22222E-6 -0.03491 0.15504 -0.06209 0.34167 -0.06209 C 0.5349 -0.06209 0.68802 -0.03491 0.68802 -3.39203E-6 C 0.68802 0.03491 0.84184 0.0621 1.03525 0.0621 C 1.2224 0.0621 1.37535 0.03491 1.37535 -3.392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8678E-7 C -3.05556E-6 -0.03491 -0.10677 -0.06209 -0.23628 -0.06209 C -0.36979 -0.06209 -0.47552 -0.03491 -0.47552 4.38678E-7 C -0.47552 0.03491 -0.58177 0.06209 -0.71527 0.06209 C -0.84462 0.06209 -0.95 0.03491 -0.95 4.38678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likes to </a:t>
            </a:r>
            <a:r>
              <a:rPr lang="ja-JP" altLang="en-US" u="sng" dirty="0"/>
              <a:t>　　</a:t>
            </a:r>
            <a:r>
              <a:rPr lang="en" dirty="0"/>
              <a:t>.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494" y="2155124"/>
            <a:ext cx="2785500" cy="232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82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3D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36" y="0"/>
            <a:ext cx="57395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0050" y="2388875"/>
            <a:ext cx="192725" cy="1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36"/>
          <p:cNvSpPr txBox="1"/>
          <p:nvPr/>
        </p:nvSpPr>
        <p:spPr>
          <a:xfrm>
            <a:off x="1115616" y="3706469"/>
            <a:ext cx="6938400" cy="10975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3F3F3"/>
                </a:solidFill>
              </a:rPr>
              <a:t>Written by Juliana Boucree and Sophia Chow</a:t>
            </a:r>
          </a:p>
          <a:p>
            <a:pPr lvl="0" algn="ctr">
              <a:spcBef>
                <a:spcPts val="0"/>
              </a:spcBef>
              <a:buNone/>
            </a:pPr>
            <a:r>
              <a:rPr lang="ja-JP" altLang="en-US" sz="1800" dirty="0">
                <a:solidFill>
                  <a:srgbClr val="F3F3F3"/>
                </a:solidFill>
              </a:rPr>
              <a:t>（神奈川県立総合教育センター </a:t>
            </a:r>
            <a:r>
              <a:rPr lang="en-US" altLang="ja-JP" sz="1800" dirty="0">
                <a:solidFill>
                  <a:srgbClr val="F3F3F3"/>
                </a:solidFill>
              </a:rPr>
              <a:t>July 2017</a:t>
            </a:r>
            <a:r>
              <a:rPr lang="ja-JP" altLang="en-US" sz="1800" dirty="0">
                <a:solidFill>
                  <a:srgbClr val="F3F3F3"/>
                </a:solidFill>
              </a:rPr>
              <a:t>）</a:t>
            </a:r>
            <a:endParaRPr lang="en" sz="1800" dirty="0">
              <a:solidFill>
                <a:srgbClr val="F3F3F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ja-JP" altLang="en-US" sz="1800" dirty="0">
                <a:solidFill>
                  <a:srgbClr val="F3F3F3"/>
                </a:solidFill>
              </a:rPr>
              <a:t>イラスト：いらすと</a:t>
            </a:r>
            <a:r>
              <a:rPr lang="ja-JP" altLang="en-US" sz="1800" dirty="0" err="1">
                <a:solidFill>
                  <a:srgbClr val="F3F3F3"/>
                </a:solidFill>
              </a:rPr>
              <a:t>や</a:t>
            </a:r>
            <a:endParaRPr lang="en" sz="18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Turtle likes to </a:t>
            </a:r>
            <a:r>
              <a:rPr lang="ja-JP" altLang="en-US" u="sng" dirty="0"/>
              <a:t>　　</a:t>
            </a:r>
            <a:r>
              <a:rPr lang="en" dirty="0"/>
              <a:t>.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494" y="2155124"/>
            <a:ext cx="2785500" cy="23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9"/>
          <p:cNvSpPr txBox="1">
            <a:spLocks/>
          </p:cNvSpPr>
          <p:nvPr/>
        </p:nvSpPr>
        <p:spPr>
          <a:xfrm>
            <a:off x="1345233" y="1183016"/>
            <a:ext cx="4328261" cy="1944216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n" sz="11500" dirty="0">
                <a:solidFill>
                  <a:schemeClr val="tx1"/>
                </a:solidFill>
              </a:rPr>
              <a:t>swim</a:t>
            </a:r>
          </a:p>
        </p:txBody>
      </p:sp>
    </p:spTree>
    <p:extLst>
      <p:ext uri="{BB962C8B-B14F-4D97-AF65-F5344CB8AC3E}">
        <p14:creationId xmlns:p14="http://schemas.microsoft.com/office/powerpoint/2010/main" val="168250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7"/>
            <a:ext cx="9144000" cy="5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Bird likes to </a:t>
            </a:r>
            <a:r>
              <a:rPr lang="ja-JP" altLang="en-US" u="sng" dirty="0">
                <a:solidFill>
                  <a:srgbClr val="000000"/>
                </a:solidFill>
              </a:rPr>
              <a:t>　　 </a:t>
            </a:r>
            <a:r>
              <a:rPr lang="en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902" y="3396878"/>
            <a:ext cx="1235900" cy="1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9895">
            <a:off x="5518150" y="2306811"/>
            <a:ext cx="593525" cy="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6550">
            <a:off x="6301146" y="2594171"/>
            <a:ext cx="4209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40278">
            <a:off x="5175445" y="2734034"/>
            <a:ext cx="328636" cy="51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4350" y="2548838"/>
            <a:ext cx="1235900" cy="14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6711" y="3469150"/>
            <a:ext cx="1825714" cy="1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4175" y="3903616"/>
            <a:ext cx="1139975" cy="1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0075" y="4002827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0500" y="4002814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70800" y="3010950"/>
            <a:ext cx="1033508" cy="66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2485869" y="3128762"/>
            <a:ext cx="2424100" cy="20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97"/>
            <a:ext cx="9144000" cy="5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Bird likes to </a:t>
            </a:r>
            <a:r>
              <a:rPr lang="ja-JP" altLang="en-US" u="sng" dirty="0">
                <a:solidFill>
                  <a:srgbClr val="000000"/>
                </a:solidFill>
              </a:rPr>
              <a:t>　　 </a:t>
            </a:r>
            <a:r>
              <a:rPr lang="en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902" y="3396878"/>
            <a:ext cx="1235900" cy="10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29895">
            <a:off x="5518150" y="2306811"/>
            <a:ext cx="593525" cy="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6550">
            <a:off x="6301146" y="2594171"/>
            <a:ext cx="4209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40278">
            <a:off x="5175445" y="2734034"/>
            <a:ext cx="328636" cy="51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4350" y="2548838"/>
            <a:ext cx="1235900" cy="14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66711" y="3469150"/>
            <a:ext cx="1825714" cy="15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24175" y="3903616"/>
            <a:ext cx="1139975" cy="11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0075" y="4002827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0500" y="4002814"/>
            <a:ext cx="1139975" cy="11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70800" y="3010950"/>
            <a:ext cx="1033508" cy="66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2485869" y="3128762"/>
            <a:ext cx="2424100" cy="20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69"/>
          <p:cNvSpPr txBox="1">
            <a:spLocks/>
          </p:cNvSpPr>
          <p:nvPr/>
        </p:nvSpPr>
        <p:spPr>
          <a:xfrm>
            <a:off x="1403648" y="604621"/>
            <a:ext cx="3720761" cy="1944216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n" sz="11500" dirty="0">
                <a:solidFill>
                  <a:schemeClr val="tx1"/>
                </a:solidFill>
              </a:rPr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182916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Monkey likes to </a:t>
            </a:r>
            <a:r>
              <a:rPr lang="en" u="sng" dirty="0">
                <a:solidFill>
                  <a:schemeClr val="lt1"/>
                </a:solidFill>
              </a:rPr>
              <a:t>      </a:t>
            </a:r>
            <a:r>
              <a:rPr lang="en" dirty="0">
                <a:solidFill>
                  <a:schemeClr val="lt1"/>
                </a:solidFill>
              </a:rPr>
              <a:t> .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2974" y="3119374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015607">
            <a:off x="6569707" y="822117"/>
            <a:ext cx="2517574" cy="25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4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1976 L -0.05764 0.14228 C -0.06962 0.1787 -0.08768 0.19876 -0.10643 0.19876 C -0.12778 0.19876 -0.14497 0.1787 -0.15695 0.14228 L -0.21441 -0.0197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764 0.14753 C -0.06962 0.18055 -0.08768 0.19876 -0.10643 0.19876 C -0.12778 0.19876 -0.14497 0.18055 -0.15695 0.14753 L -0.21441 3.95062E-6 " pathEditMode="relative" rAng="0" ptsTypes="AAAAA">
                                      <p:cBhvr>
                                        <p:cTn id="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764 0.14753 C -0.06962 0.18055 -0.08768 0.19876 -0.10643 0.19876 C -0.12778 0.19876 -0.14497 0.18055 -0.15695 0.14753 L -0.21441 3.95062E-6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62E-6 L -0.05278 0.14753 C -0.06389 0.18055 -0.08056 0.19876 -0.09775 0.19876 C -0.11736 0.19876 -0.13316 0.18055 -0.14427 0.14753 L -0.19688 3.95062E-6 " pathEditMode="relative" rAng="0" ptsTypes="AAAAA">
                                      <p:cBhvr>
                                        <p:cTn id="15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" y="-7614"/>
            <a:ext cx="9144000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Monkey likes to </a:t>
            </a:r>
            <a:r>
              <a:rPr lang="en" u="sng" dirty="0">
                <a:solidFill>
                  <a:schemeClr val="lt1"/>
                </a:solidFill>
              </a:rPr>
              <a:t>      </a:t>
            </a:r>
            <a:r>
              <a:rPr lang="en" dirty="0">
                <a:solidFill>
                  <a:schemeClr val="lt1"/>
                </a:solidFill>
              </a:rPr>
              <a:t> .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2974" y="3119374"/>
            <a:ext cx="2424100" cy="2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015607">
            <a:off x="6569707" y="822117"/>
            <a:ext cx="2517574" cy="25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9"/>
          <p:cNvSpPr txBox="1">
            <a:spLocks/>
          </p:cNvSpPr>
          <p:nvPr/>
        </p:nvSpPr>
        <p:spPr>
          <a:xfrm>
            <a:off x="1403649" y="1635646"/>
            <a:ext cx="4392487" cy="1800200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n" sz="11500" dirty="0">
                <a:solidFill>
                  <a:schemeClr val="tx1"/>
                </a:solidFill>
              </a:rPr>
              <a:t>swing</a:t>
            </a:r>
          </a:p>
        </p:txBody>
      </p:sp>
    </p:spTree>
    <p:extLst>
      <p:ext uri="{BB962C8B-B14F-4D97-AF65-F5344CB8AC3E}">
        <p14:creationId xmlns:p14="http://schemas.microsoft.com/office/powerpoint/2010/main" val="352553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550" y="361374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5" y="361379"/>
            <a:ext cx="3235449" cy="46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973" y="361375"/>
            <a:ext cx="3235449" cy="46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75588" y="389741"/>
            <a:ext cx="526841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Panda likes to </a:t>
            </a:r>
            <a:r>
              <a:rPr lang="en" u="sng" dirty="0">
                <a:solidFill>
                  <a:schemeClr val="lt1"/>
                </a:solidFill>
              </a:rPr>
              <a:t>       </a:t>
            </a:r>
            <a:r>
              <a:rPr lang="en" dirty="0">
                <a:solidFill>
                  <a:schemeClr val="lt1"/>
                </a:solidFill>
              </a:rPr>
              <a:t> . </a:t>
            </a:r>
          </a:p>
        </p:txBody>
      </p:sp>
      <p:pic>
        <p:nvPicPr>
          <p:cNvPr id="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2735" y="2660694"/>
            <a:ext cx="2520280" cy="23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447673" y="1867067"/>
            <a:ext cx="3696326" cy="31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フリーフォーム 3">
            <a:extLst>
              <a:ext uri="{FF2B5EF4-FFF2-40B4-BE49-F238E27FC236}">
                <a16:creationId xmlns:a16="http://schemas.microsoft.com/office/drawing/2014/main" id="{1ED7A2B8-CB38-4C97-AF21-52C4EF3EB26A}"/>
              </a:ext>
            </a:extLst>
          </p:cNvPr>
          <p:cNvSpPr/>
          <p:nvPr/>
        </p:nvSpPr>
        <p:spPr>
          <a:xfrm>
            <a:off x="6219888" y="3792749"/>
            <a:ext cx="579809" cy="262021"/>
          </a:xfrm>
          <a:custGeom>
            <a:avLst/>
            <a:gdLst>
              <a:gd name="connsiteX0" fmla="*/ 0 w 579809"/>
              <a:gd name="connsiteY0" fmla="*/ 112295 h 262021"/>
              <a:gd name="connsiteX1" fmla="*/ 0 w 579809"/>
              <a:gd name="connsiteY1" fmla="*/ 112295 h 262021"/>
              <a:gd name="connsiteX2" fmla="*/ 16042 w 579809"/>
              <a:gd name="connsiteY2" fmla="*/ 69516 h 262021"/>
              <a:gd name="connsiteX3" fmla="*/ 21389 w 579809"/>
              <a:gd name="connsiteY3" fmla="*/ 53474 h 262021"/>
              <a:gd name="connsiteX4" fmla="*/ 37431 w 579809"/>
              <a:gd name="connsiteY4" fmla="*/ 42779 h 262021"/>
              <a:gd name="connsiteX5" fmla="*/ 74863 w 579809"/>
              <a:gd name="connsiteY5" fmla="*/ 32084 h 262021"/>
              <a:gd name="connsiteX6" fmla="*/ 90905 w 579809"/>
              <a:gd name="connsiteY6" fmla="*/ 21389 h 262021"/>
              <a:gd name="connsiteX7" fmla="*/ 117642 w 579809"/>
              <a:gd name="connsiteY7" fmla="*/ 16042 h 262021"/>
              <a:gd name="connsiteX8" fmla="*/ 208547 w 579809"/>
              <a:gd name="connsiteY8" fmla="*/ 0 h 262021"/>
              <a:gd name="connsiteX9" fmla="*/ 433137 w 579809"/>
              <a:gd name="connsiteY9" fmla="*/ 10695 h 262021"/>
              <a:gd name="connsiteX10" fmla="*/ 449179 w 579809"/>
              <a:gd name="connsiteY10" fmla="*/ 16042 h 262021"/>
              <a:gd name="connsiteX11" fmla="*/ 465221 w 579809"/>
              <a:gd name="connsiteY11" fmla="*/ 26737 h 262021"/>
              <a:gd name="connsiteX12" fmla="*/ 481263 w 579809"/>
              <a:gd name="connsiteY12" fmla="*/ 32084 h 262021"/>
              <a:gd name="connsiteX13" fmla="*/ 513347 w 579809"/>
              <a:gd name="connsiteY13" fmla="*/ 53474 h 262021"/>
              <a:gd name="connsiteX14" fmla="*/ 534737 w 579809"/>
              <a:gd name="connsiteY14" fmla="*/ 69516 h 262021"/>
              <a:gd name="connsiteX15" fmla="*/ 550779 w 579809"/>
              <a:gd name="connsiteY15" fmla="*/ 74863 h 262021"/>
              <a:gd name="connsiteX16" fmla="*/ 561473 w 579809"/>
              <a:gd name="connsiteY16" fmla="*/ 90905 h 262021"/>
              <a:gd name="connsiteX17" fmla="*/ 577515 w 579809"/>
              <a:gd name="connsiteY17" fmla="*/ 101600 h 262021"/>
              <a:gd name="connsiteX18" fmla="*/ 561473 w 579809"/>
              <a:gd name="connsiteY18" fmla="*/ 165768 h 262021"/>
              <a:gd name="connsiteX19" fmla="*/ 545431 w 579809"/>
              <a:gd name="connsiteY19" fmla="*/ 197853 h 262021"/>
              <a:gd name="connsiteX20" fmla="*/ 513347 w 579809"/>
              <a:gd name="connsiteY20" fmla="*/ 219242 h 262021"/>
              <a:gd name="connsiteX21" fmla="*/ 497305 w 579809"/>
              <a:gd name="connsiteY21" fmla="*/ 229937 h 262021"/>
              <a:gd name="connsiteX22" fmla="*/ 465221 w 579809"/>
              <a:gd name="connsiteY22" fmla="*/ 240632 h 262021"/>
              <a:gd name="connsiteX23" fmla="*/ 417094 w 579809"/>
              <a:gd name="connsiteY23" fmla="*/ 256674 h 262021"/>
              <a:gd name="connsiteX24" fmla="*/ 401052 w 579809"/>
              <a:gd name="connsiteY24" fmla="*/ 262021 h 262021"/>
              <a:gd name="connsiteX25" fmla="*/ 224589 w 579809"/>
              <a:gd name="connsiteY25" fmla="*/ 256674 h 262021"/>
              <a:gd name="connsiteX26" fmla="*/ 117642 w 579809"/>
              <a:gd name="connsiteY26" fmla="*/ 251326 h 262021"/>
              <a:gd name="connsiteX27" fmla="*/ 85558 w 579809"/>
              <a:gd name="connsiteY27" fmla="*/ 240632 h 262021"/>
              <a:gd name="connsiteX28" fmla="*/ 42779 w 579809"/>
              <a:gd name="connsiteY28" fmla="*/ 219242 h 262021"/>
              <a:gd name="connsiteX29" fmla="*/ 21389 w 579809"/>
              <a:gd name="connsiteY29" fmla="*/ 187158 h 262021"/>
              <a:gd name="connsiteX30" fmla="*/ 10694 w 579809"/>
              <a:gd name="connsiteY30" fmla="*/ 171116 h 262021"/>
              <a:gd name="connsiteX31" fmla="*/ 0 w 579809"/>
              <a:gd name="connsiteY31" fmla="*/ 112295 h 2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9809" h="262021">
                <a:moveTo>
                  <a:pt x="0" y="112295"/>
                </a:moveTo>
                <a:lnTo>
                  <a:pt x="0" y="112295"/>
                </a:lnTo>
                <a:cubicBezTo>
                  <a:pt x="5347" y="98035"/>
                  <a:pt x="10838" y="83828"/>
                  <a:pt x="16042" y="69516"/>
                </a:cubicBezTo>
                <a:cubicBezTo>
                  <a:pt x="17968" y="64219"/>
                  <a:pt x="17868" y="57875"/>
                  <a:pt x="21389" y="53474"/>
                </a:cubicBezTo>
                <a:cubicBezTo>
                  <a:pt x="25404" y="48455"/>
                  <a:pt x="31524" y="45311"/>
                  <a:pt x="37431" y="42779"/>
                </a:cubicBezTo>
                <a:cubicBezTo>
                  <a:pt x="61430" y="32494"/>
                  <a:pt x="54042" y="42495"/>
                  <a:pt x="74863" y="32084"/>
                </a:cubicBezTo>
                <a:cubicBezTo>
                  <a:pt x="80611" y="29210"/>
                  <a:pt x="84887" y="23646"/>
                  <a:pt x="90905" y="21389"/>
                </a:cubicBezTo>
                <a:cubicBezTo>
                  <a:pt x="99415" y="18198"/>
                  <a:pt x="108873" y="18433"/>
                  <a:pt x="117642" y="16042"/>
                </a:cubicBezTo>
                <a:cubicBezTo>
                  <a:pt x="185327" y="-2417"/>
                  <a:pt x="108944" y="9054"/>
                  <a:pt x="208547" y="0"/>
                </a:cubicBezTo>
                <a:cubicBezTo>
                  <a:pt x="244580" y="1029"/>
                  <a:pt x="366985" y="-2536"/>
                  <a:pt x="433137" y="10695"/>
                </a:cubicBezTo>
                <a:cubicBezTo>
                  <a:pt x="438664" y="11800"/>
                  <a:pt x="443832" y="14260"/>
                  <a:pt x="449179" y="16042"/>
                </a:cubicBezTo>
                <a:cubicBezTo>
                  <a:pt x="454526" y="19607"/>
                  <a:pt x="459473" y="23863"/>
                  <a:pt x="465221" y="26737"/>
                </a:cubicBezTo>
                <a:cubicBezTo>
                  <a:pt x="470262" y="29258"/>
                  <a:pt x="476336" y="29347"/>
                  <a:pt x="481263" y="32084"/>
                </a:cubicBezTo>
                <a:cubicBezTo>
                  <a:pt x="492499" y="38326"/>
                  <a:pt x="503064" y="45762"/>
                  <a:pt x="513347" y="53474"/>
                </a:cubicBezTo>
                <a:cubicBezTo>
                  <a:pt x="520477" y="58821"/>
                  <a:pt x="526999" y="65094"/>
                  <a:pt x="534737" y="69516"/>
                </a:cubicBezTo>
                <a:cubicBezTo>
                  <a:pt x="539631" y="72312"/>
                  <a:pt x="545432" y="73081"/>
                  <a:pt x="550779" y="74863"/>
                </a:cubicBezTo>
                <a:cubicBezTo>
                  <a:pt x="554344" y="80210"/>
                  <a:pt x="556929" y="86361"/>
                  <a:pt x="561473" y="90905"/>
                </a:cubicBezTo>
                <a:cubicBezTo>
                  <a:pt x="566017" y="95449"/>
                  <a:pt x="576365" y="95277"/>
                  <a:pt x="577515" y="101600"/>
                </a:cubicBezTo>
                <a:cubicBezTo>
                  <a:pt x="584005" y="137294"/>
                  <a:pt x="576126" y="143790"/>
                  <a:pt x="561473" y="165768"/>
                </a:cubicBezTo>
                <a:cubicBezTo>
                  <a:pt x="557659" y="177212"/>
                  <a:pt x="555189" y="189315"/>
                  <a:pt x="545431" y="197853"/>
                </a:cubicBezTo>
                <a:cubicBezTo>
                  <a:pt x="535758" y="206317"/>
                  <a:pt x="524042" y="212112"/>
                  <a:pt x="513347" y="219242"/>
                </a:cubicBezTo>
                <a:cubicBezTo>
                  <a:pt x="508000" y="222807"/>
                  <a:pt x="503402" y="227905"/>
                  <a:pt x="497305" y="229937"/>
                </a:cubicBezTo>
                <a:lnTo>
                  <a:pt x="465221" y="240632"/>
                </a:lnTo>
                <a:lnTo>
                  <a:pt x="417094" y="256674"/>
                </a:lnTo>
                <a:lnTo>
                  <a:pt x="401052" y="262021"/>
                </a:lnTo>
                <a:lnTo>
                  <a:pt x="224589" y="256674"/>
                </a:lnTo>
                <a:cubicBezTo>
                  <a:pt x="188921" y="255328"/>
                  <a:pt x="153100" y="255417"/>
                  <a:pt x="117642" y="251326"/>
                </a:cubicBezTo>
                <a:cubicBezTo>
                  <a:pt x="106443" y="250034"/>
                  <a:pt x="96253" y="244197"/>
                  <a:pt x="85558" y="240632"/>
                </a:cubicBezTo>
                <a:cubicBezTo>
                  <a:pt x="59658" y="231999"/>
                  <a:pt x="74344" y="238181"/>
                  <a:pt x="42779" y="219242"/>
                </a:cubicBezTo>
                <a:lnTo>
                  <a:pt x="21389" y="187158"/>
                </a:lnTo>
                <a:lnTo>
                  <a:pt x="10694" y="171116"/>
                </a:lnTo>
                <a:cubicBezTo>
                  <a:pt x="-1127" y="135650"/>
                  <a:pt x="1782" y="122099"/>
                  <a:pt x="0" y="112295"/>
                </a:cubicBezTo>
                <a:close/>
              </a:path>
            </a:pathLst>
          </a:custGeom>
          <a:solidFill>
            <a:srgbClr val="E95757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75588" y="389741"/>
            <a:ext cx="5268412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Panda likes to </a:t>
            </a:r>
            <a:r>
              <a:rPr lang="en" u="sng" dirty="0">
                <a:solidFill>
                  <a:schemeClr val="lt1"/>
                </a:solidFill>
              </a:rPr>
              <a:t>       </a:t>
            </a:r>
            <a:r>
              <a:rPr lang="en" dirty="0">
                <a:solidFill>
                  <a:schemeClr val="lt1"/>
                </a:solidFill>
              </a:rPr>
              <a:t> . </a:t>
            </a:r>
          </a:p>
        </p:txBody>
      </p:sp>
      <p:pic>
        <p:nvPicPr>
          <p:cNvPr id="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2735" y="2660694"/>
            <a:ext cx="2520280" cy="23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47673" y="1867067"/>
            <a:ext cx="3696326" cy="31429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フリーフォーム 3"/>
          <p:cNvSpPr/>
          <p:nvPr/>
        </p:nvSpPr>
        <p:spPr>
          <a:xfrm>
            <a:off x="6219888" y="3792749"/>
            <a:ext cx="579809" cy="262021"/>
          </a:xfrm>
          <a:custGeom>
            <a:avLst/>
            <a:gdLst>
              <a:gd name="connsiteX0" fmla="*/ 0 w 579809"/>
              <a:gd name="connsiteY0" fmla="*/ 112295 h 262021"/>
              <a:gd name="connsiteX1" fmla="*/ 0 w 579809"/>
              <a:gd name="connsiteY1" fmla="*/ 112295 h 262021"/>
              <a:gd name="connsiteX2" fmla="*/ 16042 w 579809"/>
              <a:gd name="connsiteY2" fmla="*/ 69516 h 262021"/>
              <a:gd name="connsiteX3" fmla="*/ 21389 w 579809"/>
              <a:gd name="connsiteY3" fmla="*/ 53474 h 262021"/>
              <a:gd name="connsiteX4" fmla="*/ 37431 w 579809"/>
              <a:gd name="connsiteY4" fmla="*/ 42779 h 262021"/>
              <a:gd name="connsiteX5" fmla="*/ 74863 w 579809"/>
              <a:gd name="connsiteY5" fmla="*/ 32084 h 262021"/>
              <a:gd name="connsiteX6" fmla="*/ 90905 w 579809"/>
              <a:gd name="connsiteY6" fmla="*/ 21389 h 262021"/>
              <a:gd name="connsiteX7" fmla="*/ 117642 w 579809"/>
              <a:gd name="connsiteY7" fmla="*/ 16042 h 262021"/>
              <a:gd name="connsiteX8" fmla="*/ 208547 w 579809"/>
              <a:gd name="connsiteY8" fmla="*/ 0 h 262021"/>
              <a:gd name="connsiteX9" fmla="*/ 433137 w 579809"/>
              <a:gd name="connsiteY9" fmla="*/ 10695 h 262021"/>
              <a:gd name="connsiteX10" fmla="*/ 449179 w 579809"/>
              <a:gd name="connsiteY10" fmla="*/ 16042 h 262021"/>
              <a:gd name="connsiteX11" fmla="*/ 465221 w 579809"/>
              <a:gd name="connsiteY11" fmla="*/ 26737 h 262021"/>
              <a:gd name="connsiteX12" fmla="*/ 481263 w 579809"/>
              <a:gd name="connsiteY12" fmla="*/ 32084 h 262021"/>
              <a:gd name="connsiteX13" fmla="*/ 513347 w 579809"/>
              <a:gd name="connsiteY13" fmla="*/ 53474 h 262021"/>
              <a:gd name="connsiteX14" fmla="*/ 534737 w 579809"/>
              <a:gd name="connsiteY14" fmla="*/ 69516 h 262021"/>
              <a:gd name="connsiteX15" fmla="*/ 550779 w 579809"/>
              <a:gd name="connsiteY15" fmla="*/ 74863 h 262021"/>
              <a:gd name="connsiteX16" fmla="*/ 561473 w 579809"/>
              <a:gd name="connsiteY16" fmla="*/ 90905 h 262021"/>
              <a:gd name="connsiteX17" fmla="*/ 577515 w 579809"/>
              <a:gd name="connsiteY17" fmla="*/ 101600 h 262021"/>
              <a:gd name="connsiteX18" fmla="*/ 561473 w 579809"/>
              <a:gd name="connsiteY18" fmla="*/ 165768 h 262021"/>
              <a:gd name="connsiteX19" fmla="*/ 545431 w 579809"/>
              <a:gd name="connsiteY19" fmla="*/ 197853 h 262021"/>
              <a:gd name="connsiteX20" fmla="*/ 513347 w 579809"/>
              <a:gd name="connsiteY20" fmla="*/ 219242 h 262021"/>
              <a:gd name="connsiteX21" fmla="*/ 497305 w 579809"/>
              <a:gd name="connsiteY21" fmla="*/ 229937 h 262021"/>
              <a:gd name="connsiteX22" fmla="*/ 465221 w 579809"/>
              <a:gd name="connsiteY22" fmla="*/ 240632 h 262021"/>
              <a:gd name="connsiteX23" fmla="*/ 417094 w 579809"/>
              <a:gd name="connsiteY23" fmla="*/ 256674 h 262021"/>
              <a:gd name="connsiteX24" fmla="*/ 401052 w 579809"/>
              <a:gd name="connsiteY24" fmla="*/ 262021 h 262021"/>
              <a:gd name="connsiteX25" fmla="*/ 224589 w 579809"/>
              <a:gd name="connsiteY25" fmla="*/ 256674 h 262021"/>
              <a:gd name="connsiteX26" fmla="*/ 117642 w 579809"/>
              <a:gd name="connsiteY26" fmla="*/ 251326 h 262021"/>
              <a:gd name="connsiteX27" fmla="*/ 85558 w 579809"/>
              <a:gd name="connsiteY27" fmla="*/ 240632 h 262021"/>
              <a:gd name="connsiteX28" fmla="*/ 42779 w 579809"/>
              <a:gd name="connsiteY28" fmla="*/ 219242 h 262021"/>
              <a:gd name="connsiteX29" fmla="*/ 21389 w 579809"/>
              <a:gd name="connsiteY29" fmla="*/ 187158 h 262021"/>
              <a:gd name="connsiteX30" fmla="*/ 10694 w 579809"/>
              <a:gd name="connsiteY30" fmla="*/ 171116 h 262021"/>
              <a:gd name="connsiteX31" fmla="*/ 0 w 579809"/>
              <a:gd name="connsiteY31" fmla="*/ 112295 h 26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9809" h="262021">
                <a:moveTo>
                  <a:pt x="0" y="112295"/>
                </a:moveTo>
                <a:lnTo>
                  <a:pt x="0" y="112295"/>
                </a:lnTo>
                <a:cubicBezTo>
                  <a:pt x="5347" y="98035"/>
                  <a:pt x="10838" y="83828"/>
                  <a:pt x="16042" y="69516"/>
                </a:cubicBezTo>
                <a:cubicBezTo>
                  <a:pt x="17968" y="64219"/>
                  <a:pt x="17868" y="57875"/>
                  <a:pt x="21389" y="53474"/>
                </a:cubicBezTo>
                <a:cubicBezTo>
                  <a:pt x="25404" y="48455"/>
                  <a:pt x="31524" y="45311"/>
                  <a:pt x="37431" y="42779"/>
                </a:cubicBezTo>
                <a:cubicBezTo>
                  <a:pt x="61430" y="32494"/>
                  <a:pt x="54042" y="42495"/>
                  <a:pt x="74863" y="32084"/>
                </a:cubicBezTo>
                <a:cubicBezTo>
                  <a:pt x="80611" y="29210"/>
                  <a:pt x="84887" y="23646"/>
                  <a:pt x="90905" y="21389"/>
                </a:cubicBezTo>
                <a:cubicBezTo>
                  <a:pt x="99415" y="18198"/>
                  <a:pt x="108873" y="18433"/>
                  <a:pt x="117642" y="16042"/>
                </a:cubicBezTo>
                <a:cubicBezTo>
                  <a:pt x="185327" y="-2417"/>
                  <a:pt x="108944" y="9054"/>
                  <a:pt x="208547" y="0"/>
                </a:cubicBezTo>
                <a:cubicBezTo>
                  <a:pt x="244580" y="1029"/>
                  <a:pt x="366985" y="-2536"/>
                  <a:pt x="433137" y="10695"/>
                </a:cubicBezTo>
                <a:cubicBezTo>
                  <a:pt x="438664" y="11800"/>
                  <a:pt x="443832" y="14260"/>
                  <a:pt x="449179" y="16042"/>
                </a:cubicBezTo>
                <a:cubicBezTo>
                  <a:pt x="454526" y="19607"/>
                  <a:pt x="459473" y="23863"/>
                  <a:pt x="465221" y="26737"/>
                </a:cubicBezTo>
                <a:cubicBezTo>
                  <a:pt x="470262" y="29258"/>
                  <a:pt x="476336" y="29347"/>
                  <a:pt x="481263" y="32084"/>
                </a:cubicBezTo>
                <a:cubicBezTo>
                  <a:pt x="492499" y="38326"/>
                  <a:pt x="503064" y="45762"/>
                  <a:pt x="513347" y="53474"/>
                </a:cubicBezTo>
                <a:cubicBezTo>
                  <a:pt x="520477" y="58821"/>
                  <a:pt x="526999" y="65094"/>
                  <a:pt x="534737" y="69516"/>
                </a:cubicBezTo>
                <a:cubicBezTo>
                  <a:pt x="539631" y="72312"/>
                  <a:pt x="545432" y="73081"/>
                  <a:pt x="550779" y="74863"/>
                </a:cubicBezTo>
                <a:cubicBezTo>
                  <a:pt x="554344" y="80210"/>
                  <a:pt x="556929" y="86361"/>
                  <a:pt x="561473" y="90905"/>
                </a:cubicBezTo>
                <a:cubicBezTo>
                  <a:pt x="566017" y="95449"/>
                  <a:pt x="576365" y="95277"/>
                  <a:pt x="577515" y="101600"/>
                </a:cubicBezTo>
                <a:cubicBezTo>
                  <a:pt x="584005" y="137294"/>
                  <a:pt x="576126" y="143790"/>
                  <a:pt x="561473" y="165768"/>
                </a:cubicBezTo>
                <a:cubicBezTo>
                  <a:pt x="557659" y="177212"/>
                  <a:pt x="555189" y="189315"/>
                  <a:pt x="545431" y="197853"/>
                </a:cubicBezTo>
                <a:cubicBezTo>
                  <a:pt x="535758" y="206317"/>
                  <a:pt x="524042" y="212112"/>
                  <a:pt x="513347" y="219242"/>
                </a:cubicBezTo>
                <a:cubicBezTo>
                  <a:pt x="508000" y="222807"/>
                  <a:pt x="503402" y="227905"/>
                  <a:pt x="497305" y="229937"/>
                </a:cubicBezTo>
                <a:lnTo>
                  <a:pt x="465221" y="240632"/>
                </a:lnTo>
                <a:lnTo>
                  <a:pt x="417094" y="256674"/>
                </a:lnTo>
                <a:lnTo>
                  <a:pt x="401052" y="262021"/>
                </a:lnTo>
                <a:lnTo>
                  <a:pt x="224589" y="256674"/>
                </a:lnTo>
                <a:cubicBezTo>
                  <a:pt x="188921" y="255328"/>
                  <a:pt x="153100" y="255417"/>
                  <a:pt x="117642" y="251326"/>
                </a:cubicBezTo>
                <a:cubicBezTo>
                  <a:pt x="106443" y="250034"/>
                  <a:pt x="96253" y="244197"/>
                  <a:pt x="85558" y="240632"/>
                </a:cubicBezTo>
                <a:cubicBezTo>
                  <a:pt x="59658" y="231999"/>
                  <a:pt x="74344" y="238181"/>
                  <a:pt x="42779" y="219242"/>
                </a:cubicBezTo>
                <a:lnTo>
                  <a:pt x="21389" y="187158"/>
                </a:lnTo>
                <a:lnTo>
                  <a:pt x="10694" y="171116"/>
                </a:lnTo>
                <a:cubicBezTo>
                  <a:pt x="-1127" y="135650"/>
                  <a:pt x="1782" y="122099"/>
                  <a:pt x="0" y="112295"/>
                </a:cubicBezTo>
                <a:close/>
              </a:path>
            </a:pathLst>
          </a:custGeom>
          <a:solidFill>
            <a:srgbClr val="E95757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  <a:sym typeface="Arial"/>
            </a:endParaRPr>
          </a:p>
        </p:txBody>
      </p:sp>
      <p:sp>
        <p:nvSpPr>
          <p:cNvPr id="7" name="Shape 69"/>
          <p:cNvSpPr txBox="1">
            <a:spLocks/>
          </p:cNvSpPr>
          <p:nvPr/>
        </p:nvSpPr>
        <p:spPr>
          <a:xfrm>
            <a:off x="2543440" y="1347614"/>
            <a:ext cx="2664295" cy="1800200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ctr"/>
            <a:r>
              <a:rPr lang="en" sz="11500" dirty="0">
                <a:solidFill>
                  <a:schemeClr val="tx1"/>
                </a:solidFill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27339414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242</Words>
  <Application>Microsoft Office PowerPoint</Application>
  <PresentationFormat>画面に合わせる (16:9)</PresentationFormat>
  <Paragraphs>202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4" baseType="lpstr">
      <vt:lpstr>ＭＳ Ｐゴシック</vt:lpstr>
      <vt:lpstr>Arial</vt:lpstr>
      <vt:lpstr>simple-light-2</vt:lpstr>
      <vt:lpstr>Turtle Likes to Swim</vt:lpstr>
      <vt:lpstr>Turtle likes to 　　. </vt:lpstr>
      <vt:lpstr>Turtle likes to 　　. </vt:lpstr>
      <vt:lpstr>Bird likes to 　　 . </vt:lpstr>
      <vt:lpstr>Bird likes to 　　 . </vt:lpstr>
      <vt:lpstr>Monkey likes to        . </vt:lpstr>
      <vt:lpstr>Monkey likes to        . </vt:lpstr>
      <vt:lpstr>Panda likes to         . </vt:lpstr>
      <vt:lpstr>Panda likes to         . </vt:lpstr>
      <vt:lpstr>Koala likes to         .</vt:lpstr>
      <vt:lpstr>Koala likes to         .</vt:lpstr>
      <vt:lpstr>Manta Ray likes to         !</vt:lpstr>
      <vt:lpstr>Manta Ray likes to         !</vt:lpstr>
      <vt:lpstr>PowerPoint プレゼンテーション</vt:lpstr>
      <vt:lpstr>Panda likes to         . </vt:lpstr>
      <vt:lpstr>Koala likes to         .</vt:lpstr>
      <vt:lpstr>Manta Ray likes to         !</vt:lpstr>
      <vt:lpstr>Bird likes to 　　 . </vt:lpstr>
      <vt:lpstr>Monkey likes to        . </vt:lpstr>
      <vt:lpstr>Turtle likes to 　　.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Turtle Likes to Swim</dc:title>
  <dc:creator>梶原 三恵子</dc:creator>
  <cp:lastModifiedBy>山口穣</cp:lastModifiedBy>
  <cp:revision>74</cp:revision>
  <dcterms:modified xsi:type="dcterms:W3CDTF">2017-07-20T12:05:50Z</dcterms:modified>
</cp:coreProperties>
</file>