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1" r:id="rId2"/>
  </p:sldMasterIdLst>
  <p:notesMasterIdLst>
    <p:notesMasterId r:id="rId29"/>
  </p:notesMasterIdLst>
  <p:sldIdLst>
    <p:sldId id="293" r:id="rId3"/>
    <p:sldId id="256" r:id="rId4"/>
    <p:sldId id="292" r:id="rId5"/>
    <p:sldId id="258" r:id="rId6"/>
    <p:sldId id="259" r:id="rId7"/>
    <p:sldId id="260" r:id="rId8"/>
    <p:sldId id="261" r:id="rId9"/>
    <p:sldId id="283" r:id="rId10"/>
    <p:sldId id="262" r:id="rId11"/>
    <p:sldId id="263" r:id="rId12"/>
    <p:sldId id="281" r:id="rId13"/>
    <p:sldId id="284" r:id="rId14"/>
    <p:sldId id="265" r:id="rId15"/>
    <p:sldId id="290" r:id="rId16"/>
    <p:sldId id="279" r:id="rId17"/>
    <p:sldId id="291" r:id="rId18"/>
    <p:sldId id="268" r:id="rId19"/>
    <p:sldId id="269" r:id="rId20"/>
    <p:sldId id="280" r:id="rId21"/>
    <p:sldId id="286" r:id="rId22"/>
    <p:sldId id="271" r:id="rId23"/>
    <p:sldId id="272" r:id="rId24"/>
    <p:sldId id="273" r:id="rId25"/>
    <p:sldId id="287" r:id="rId26"/>
    <p:sldId id="274" r:id="rId27"/>
    <p:sldId id="275" r:id="rId28"/>
  </p:sldIdLst>
  <p:sldSz cx="9144000" cy="5143500" type="screen16x9"/>
  <p:notesSz cx="673576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792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431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JTE</a:t>
            </a:r>
            <a:r>
              <a:rPr lang="ja-JP" altLang="en-US" dirty="0"/>
              <a:t>：児童とのやり取り</a:t>
            </a:r>
            <a:r>
              <a:rPr lang="ja-JP" altLang="en-US" dirty="0" smtClean="0"/>
              <a:t>）　　　　　</a:t>
            </a:r>
            <a:r>
              <a:rPr lang="ja-JP" altLang="en-US" sz="900" dirty="0" smtClean="0"/>
              <a:t>（注）</a:t>
            </a:r>
            <a:r>
              <a:rPr lang="en-US" altLang="ja-JP" sz="900" dirty="0" smtClean="0"/>
              <a:t>JTE=Japanese Teacher of English</a:t>
            </a:r>
            <a:r>
              <a:rPr lang="ja-JP" altLang="en-US" sz="900" dirty="0" smtClean="0"/>
              <a:t>（日本人の英語の先生）</a:t>
            </a:r>
            <a:endParaRPr lang="ja-JP" altLang="en-US" sz="900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What’s this?</a:t>
            </a:r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r>
              <a:rPr lang="en-US" altLang="ja-JP" dirty="0"/>
              <a:t>×</a:t>
            </a:r>
            <a:r>
              <a:rPr lang="ja-JP" altLang="en-US" dirty="0"/>
              <a:t>３（アニメ：少しずつ登場）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YES.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This is turtle.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84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Turtle asked Monkey,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“Do you like to swim?”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Monkey said,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“No, I like to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・・・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★（アニメ：揺れる）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swing.”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（ジェスチャー）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“Oh no…”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（アニメ：消える）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What’s this ?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Yes.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This</a:t>
            </a:r>
            <a:r>
              <a:rPr lang="en-US" altLang="ja-JP" baseline="0" dirty="0"/>
              <a:t> is Panda.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baseline="0" dirty="0"/>
              <a:t>Turtle saw Panda.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asked Panda,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“</a:t>
            </a:r>
            <a:r>
              <a:rPr lang="en-US" altLang="ja-JP" dirty="0"/>
              <a:t>Do you like to swim?”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(JTE</a:t>
            </a:r>
            <a:r>
              <a:rPr lang="ja-JP" altLang="en-US" dirty="0"/>
              <a:t>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Panda said, 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 “No, I like to </a:t>
            </a:r>
            <a:r>
              <a:rPr lang="ja-JP" altLang="en-US" dirty="0"/>
              <a:t>・・・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★（アニメ：食べる）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eat.”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（ジェスチャー）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“Oh no…”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（アニメ：消える）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　</a:t>
            </a: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（アニメ：近づく）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saw Koala.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asked Koala,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 “Do you like to swim?”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Koala said,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“No, I like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★（アニメ：寝る）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・・・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sleep.”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（ジェスチャー）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JTE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Today.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I’ll read to you,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“</a:t>
            </a:r>
            <a:r>
              <a:rPr lang="en-US" altLang="ja-JP" dirty="0"/>
              <a:t>Turtle Likes to Swim</a:t>
            </a:r>
            <a:r>
              <a:rPr lang="ja-JP" altLang="en-US" dirty="0"/>
              <a:t>”</a:t>
            </a:r>
            <a:r>
              <a:rPr lang="en-US" altLang="ja-JP" dirty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 “Oh no…”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（アニメ：消える）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saw Manta Ray.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asked Manta Ray,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 “Do you like to swim?”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(JTE</a:t>
            </a:r>
            <a:r>
              <a:rPr lang="ja-JP" altLang="en-US" dirty="0"/>
              <a:t>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Manta Ray said, 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 “Yes, I like to </a:t>
            </a:r>
            <a:r>
              <a:rPr lang="ja-JP" altLang="en-US" dirty="0"/>
              <a:t>・・・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★（アニメ：泳ぐ）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swim!”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（ジェスチャー）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(ALT</a:t>
            </a:r>
            <a:r>
              <a:rPr lang="ja-JP" altLang="en-US" dirty="0"/>
              <a:t>＆</a:t>
            </a:r>
            <a:r>
              <a:rPr lang="en-US" altLang="ja-JP" dirty="0"/>
              <a:t>JTE)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“Yay! I’m so happy!”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（アニメ：喜ぶ）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Turtle and Manta Ray swam together happily.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The</a:t>
            </a:r>
            <a:r>
              <a:rPr lang="en-US" baseline="0" dirty="0"/>
              <a:t> End.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Do you like to swim?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Yes →　“Yay! I’m so happy!”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No →　“Oh no…”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 smtClean="0"/>
              <a:t>）　　　　　　　　　　</a:t>
            </a:r>
            <a:r>
              <a:rPr lang="ja-JP" altLang="en-US" sz="1100" dirty="0" smtClean="0"/>
              <a:t>（注）</a:t>
            </a:r>
            <a:r>
              <a:rPr lang="en-US" altLang="ja-JP" sz="1100" dirty="0" smtClean="0"/>
              <a:t>ALT=Assistant</a:t>
            </a:r>
            <a:r>
              <a:rPr lang="en-US" altLang="ja-JP" sz="1100" baseline="0" dirty="0" smtClean="0"/>
              <a:t> Language Teacher</a:t>
            </a:r>
            <a:r>
              <a:rPr lang="ja-JP" altLang="en-US" sz="1100" baseline="0" dirty="0" smtClean="0"/>
              <a:t>（外国語指導助手）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This is Turtle.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79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Turtle likes to swim.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（アニメ：泳ぐ）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（ジェスチャー）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（アニメ：近づく）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saw Bird.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 rtl="0">
              <a:spcBef>
                <a:spcPts val="0"/>
              </a:spcBef>
              <a:buNone/>
            </a:pPr>
            <a:r>
              <a:rPr lang="en-US" altLang="ja-JP" dirty="0"/>
              <a:t>Turtle asked Bird,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ja-JP" dirty="0"/>
              <a:t>“Do you like to swim?” </a:t>
            </a:r>
          </a:p>
          <a:p>
            <a:pPr lvl="0" rt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Bird said,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“No, I like to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・・・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★（アニメ：歌う）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-JP" altLang="en-US" sz="1100" dirty="0"/>
              <a:t>（</a:t>
            </a:r>
            <a:r>
              <a:rPr lang="en-US" altLang="ja-JP" sz="1100" dirty="0"/>
              <a:t>ALT</a:t>
            </a:r>
            <a:r>
              <a:rPr lang="ja-JP" altLang="en-US" sz="1100" dirty="0"/>
              <a:t>）</a:t>
            </a:r>
            <a:endParaRPr lang="en-US" altLang="ja-JP" sz="1100" dirty="0"/>
          </a:p>
          <a:p>
            <a:pPr lvl="0" rtl="0">
              <a:spcBef>
                <a:spcPts val="0"/>
              </a:spcBef>
              <a:buNone/>
            </a:pPr>
            <a:r>
              <a:rPr kumimoji="0" lang="en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“Oh no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…</a:t>
            </a:r>
            <a:r>
              <a:rPr kumimoji="0" lang="en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” </a:t>
            </a:r>
            <a:br>
              <a:rPr kumimoji="0" lang="en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</a:br>
            <a:r>
              <a:rPr lang="ja-JP" altLang="en-US" dirty="0"/>
              <a:t>（アニメ：消える）</a:t>
            </a:r>
            <a:endParaRPr lang="en-US" altLang="ja-JP" dirty="0"/>
          </a:p>
          <a:p>
            <a:pPr lvl="0" rt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ALT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（アニメ：近づく）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Turtle saw Monkey. 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767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117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585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374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221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751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239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91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703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38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solidFill>
                  <a:srgbClr val="595959"/>
                </a:solidFill>
              </a:rPr>
              <a:pPr algn="r"/>
              <a:t>‹#›</a:t>
            </a:fld>
            <a:endParaRPr lang="en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5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28800" y="2696925"/>
            <a:ext cx="2930050" cy="244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1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4618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0031 L 0.0974 -0.000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4 -0.00031 L 0.16007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07 -0.00031 L 0.66823 0.0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Turtle asked Monkey, “Do you like to swim?”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Monkey said, “No, I like to swing.”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4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976 L -0.05764 0.14228 C -0.06962 0.1787 -0.08768 0.19876 -0.10643 0.19876 C -0.12778 0.19876 -0.14497 0.1787 -0.15695 0.14228 L -0.21441 -0.0197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278 0.14753 C -0.06389 0.18055 -0.08056 0.19876 -0.09775 0.19876 C -0.11736 0.19876 -0.13316 0.18055 -0.14427 0.14753 L -0.19688 3.95062E-6 " pathEditMode="relative" rAng="0" ptsTypes="AAAAA">
                                      <p:cBhvr>
                                        <p:cTn id="1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“Oh no…”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976 L -0.05764 0.14228 C -0.06962 0.1787 -0.08768 0.19876 -0.10643 0.19876 C -0.12778 0.19876 -0.14497 0.1787 -0.15695 0.14228 L -0.21441 -0.0197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278 0.14753 C -0.06389 0.18055 -0.08056 0.19876 -0.09775 0.19876 C -0.11736 0.19876 -0.13316 0.18055 -0.14427 0.14753 L -0.19688 3.95062E-6 " pathEditMode="relative" rAng="0" ptsTypes="AAAAA">
                                      <p:cBhvr>
                                        <p:cTn id="1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58025E-6 L -0.00157 0.32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550" y="361374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5" y="361379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10" y="361373"/>
            <a:ext cx="3235449" cy="46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23528" y="483518"/>
            <a:ext cx="361222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Turtle saw Panda. </a:t>
            </a:r>
          </a:p>
        </p:txBody>
      </p:sp>
      <p:pic>
        <p:nvPicPr>
          <p:cNvPr id="9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424100" y="3123026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532440" y="1845824"/>
            <a:ext cx="3696326" cy="314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-0.33593 0.0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0433 C -0.02569 -0.01051 -0.01979 -0.01607 -0.00781 -0.01607 C 0.00573 -0.01607 0.01042 -0.01051 0.01493 -0.00433 C 0.02084 0.00247 0.02622 0.00988 0.04132 0.00988 C 0.054 0.00988 0.05834 0.00247 0.06424 -0.00433 C 0.06719 -0.01051 0.07309 -0.01607 0.08663 -0.01607 C 0.09861 -0.01607 0.10486 -0.01051 0.10938 -0.00433 C 0.11372 0.00247 0.11979 0.00988 0.13334 0.00988 C 0.1467 0.00988 0.15712 -0.00433 0.15712 -0.00402 C 0.16146 -0.01051 0.16615 -0.01607 0.17934 -0.01607 C 0.19288 -0.01607 0.19757 -0.01051 0.20209 -0.00433 C 0.20799 0.00247 0.2125 0.00988 0.22761 0.00988 C 0.24115 0.00988 0.24549 0.00247 0.25 -0.00433 C 0.25591 -0.01051 0.26025 -0.01607 0.27379 -0.01607 C 0.28577 -0.01607 0.29184 -0.01051 0.29653 -0.00433 C 0.30087 0.00247 0.30695 0.00988 0.32049 0.00988 C 0.33403 0.00988 0.33837 0.00247 0.34445 -0.00433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550" y="361374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5" y="361379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10" y="361373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47673" y="1896420"/>
            <a:ext cx="3696326" cy="31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57"/>
          <p:cNvSpPr txBox="1">
            <a:spLocks noGrp="1"/>
          </p:cNvSpPr>
          <p:nvPr>
            <p:ph type="title"/>
          </p:nvPr>
        </p:nvSpPr>
        <p:spPr>
          <a:xfrm>
            <a:off x="336344" y="483518"/>
            <a:ext cx="7129401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Turtle asked Panda, “Do you like to swim?”</a:t>
            </a:r>
          </a:p>
        </p:txBody>
      </p:sp>
      <p:pic>
        <p:nvPicPr>
          <p:cNvPr id="8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61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550" y="361374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5" y="361379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973" y="361375"/>
            <a:ext cx="3235449" cy="46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20069" y="483518"/>
            <a:ext cx="526841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Panda said, “No, I like to eat.” </a:t>
            </a:r>
          </a:p>
        </p:txBody>
      </p:sp>
      <p:pic>
        <p:nvPicPr>
          <p:cNvPr id="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47673" y="1896420"/>
            <a:ext cx="3696326" cy="31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フリーフォーム 3"/>
          <p:cNvSpPr/>
          <p:nvPr/>
        </p:nvSpPr>
        <p:spPr>
          <a:xfrm>
            <a:off x="6219888" y="3792749"/>
            <a:ext cx="579809" cy="262021"/>
          </a:xfrm>
          <a:custGeom>
            <a:avLst/>
            <a:gdLst>
              <a:gd name="connsiteX0" fmla="*/ 0 w 579809"/>
              <a:gd name="connsiteY0" fmla="*/ 112295 h 262021"/>
              <a:gd name="connsiteX1" fmla="*/ 0 w 579809"/>
              <a:gd name="connsiteY1" fmla="*/ 112295 h 262021"/>
              <a:gd name="connsiteX2" fmla="*/ 16042 w 579809"/>
              <a:gd name="connsiteY2" fmla="*/ 69516 h 262021"/>
              <a:gd name="connsiteX3" fmla="*/ 21389 w 579809"/>
              <a:gd name="connsiteY3" fmla="*/ 53474 h 262021"/>
              <a:gd name="connsiteX4" fmla="*/ 37431 w 579809"/>
              <a:gd name="connsiteY4" fmla="*/ 42779 h 262021"/>
              <a:gd name="connsiteX5" fmla="*/ 74863 w 579809"/>
              <a:gd name="connsiteY5" fmla="*/ 32084 h 262021"/>
              <a:gd name="connsiteX6" fmla="*/ 90905 w 579809"/>
              <a:gd name="connsiteY6" fmla="*/ 21389 h 262021"/>
              <a:gd name="connsiteX7" fmla="*/ 117642 w 579809"/>
              <a:gd name="connsiteY7" fmla="*/ 16042 h 262021"/>
              <a:gd name="connsiteX8" fmla="*/ 208547 w 579809"/>
              <a:gd name="connsiteY8" fmla="*/ 0 h 262021"/>
              <a:gd name="connsiteX9" fmla="*/ 433137 w 579809"/>
              <a:gd name="connsiteY9" fmla="*/ 10695 h 262021"/>
              <a:gd name="connsiteX10" fmla="*/ 449179 w 579809"/>
              <a:gd name="connsiteY10" fmla="*/ 16042 h 262021"/>
              <a:gd name="connsiteX11" fmla="*/ 465221 w 579809"/>
              <a:gd name="connsiteY11" fmla="*/ 26737 h 262021"/>
              <a:gd name="connsiteX12" fmla="*/ 481263 w 579809"/>
              <a:gd name="connsiteY12" fmla="*/ 32084 h 262021"/>
              <a:gd name="connsiteX13" fmla="*/ 513347 w 579809"/>
              <a:gd name="connsiteY13" fmla="*/ 53474 h 262021"/>
              <a:gd name="connsiteX14" fmla="*/ 534737 w 579809"/>
              <a:gd name="connsiteY14" fmla="*/ 69516 h 262021"/>
              <a:gd name="connsiteX15" fmla="*/ 550779 w 579809"/>
              <a:gd name="connsiteY15" fmla="*/ 74863 h 262021"/>
              <a:gd name="connsiteX16" fmla="*/ 561473 w 579809"/>
              <a:gd name="connsiteY16" fmla="*/ 90905 h 262021"/>
              <a:gd name="connsiteX17" fmla="*/ 577515 w 579809"/>
              <a:gd name="connsiteY17" fmla="*/ 101600 h 262021"/>
              <a:gd name="connsiteX18" fmla="*/ 561473 w 579809"/>
              <a:gd name="connsiteY18" fmla="*/ 165768 h 262021"/>
              <a:gd name="connsiteX19" fmla="*/ 545431 w 579809"/>
              <a:gd name="connsiteY19" fmla="*/ 197853 h 262021"/>
              <a:gd name="connsiteX20" fmla="*/ 513347 w 579809"/>
              <a:gd name="connsiteY20" fmla="*/ 219242 h 262021"/>
              <a:gd name="connsiteX21" fmla="*/ 497305 w 579809"/>
              <a:gd name="connsiteY21" fmla="*/ 229937 h 262021"/>
              <a:gd name="connsiteX22" fmla="*/ 465221 w 579809"/>
              <a:gd name="connsiteY22" fmla="*/ 240632 h 262021"/>
              <a:gd name="connsiteX23" fmla="*/ 417094 w 579809"/>
              <a:gd name="connsiteY23" fmla="*/ 256674 h 262021"/>
              <a:gd name="connsiteX24" fmla="*/ 401052 w 579809"/>
              <a:gd name="connsiteY24" fmla="*/ 262021 h 262021"/>
              <a:gd name="connsiteX25" fmla="*/ 224589 w 579809"/>
              <a:gd name="connsiteY25" fmla="*/ 256674 h 262021"/>
              <a:gd name="connsiteX26" fmla="*/ 117642 w 579809"/>
              <a:gd name="connsiteY26" fmla="*/ 251326 h 262021"/>
              <a:gd name="connsiteX27" fmla="*/ 85558 w 579809"/>
              <a:gd name="connsiteY27" fmla="*/ 240632 h 262021"/>
              <a:gd name="connsiteX28" fmla="*/ 42779 w 579809"/>
              <a:gd name="connsiteY28" fmla="*/ 219242 h 262021"/>
              <a:gd name="connsiteX29" fmla="*/ 21389 w 579809"/>
              <a:gd name="connsiteY29" fmla="*/ 187158 h 262021"/>
              <a:gd name="connsiteX30" fmla="*/ 10694 w 579809"/>
              <a:gd name="connsiteY30" fmla="*/ 171116 h 262021"/>
              <a:gd name="connsiteX31" fmla="*/ 0 w 579809"/>
              <a:gd name="connsiteY31" fmla="*/ 112295 h 2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809" h="262021">
                <a:moveTo>
                  <a:pt x="0" y="112295"/>
                </a:moveTo>
                <a:lnTo>
                  <a:pt x="0" y="112295"/>
                </a:lnTo>
                <a:cubicBezTo>
                  <a:pt x="5347" y="98035"/>
                  <a:pt x="10838" y="83828"/>
                  <a:pt x="16042" y="69516"/>
                </a:cubicBezTo>
                <a:cubicBezTo>
                  <a:pt x="17968" y="64219"/>
                  <a:pt x="17868" y="57875"/>
                  <a:pt x="21389" y="53474"/>
                </a:cubicBezTo>
                <a:cubicBezTo>
                  <a:pt x="25404" y="48455"/>
                  <a:pt x="31524" y="45311"/>
                  <a:pt x="37431" y="42779"/>
                </a:cubicBezTo>
                <a:cubicBezTo>
                  <a:pt x="61430" y="32494"/>
                  <a:pt x="54042" y="42495"/>
                  <a:pt x="74863" y="32084"/>
                </a:cubicBezTo>
                <a:cubicBezTo>
                  <a:pt x="80611" y="29210"/>
                  <a:pt x="84887" y="23646"/>
                  <a:pt x="90905" y="21389"/>
                </a:cubicBezTo>
                <a:cubicBezTo>
                  <a:pt x="99415" y="18198"/>
                  <a:pt x="108873" y="18433"/>
                  <a:pt x="117642" y="16042"/>
                </a:cubicBezTo>
                <a:cubicBezTo>
                  <a:pt x="185327" y="-2417"/>
                  <a:pt x="108944" y="9054"/>
                  <a:pt x="208547" y="0"/>
                </a:cubicBezTo>
                <a:cubicBezTo>
                  <a:pt x="244580" y="1029"/>
                  <a:pt x="366985" y="-2536"/>
                  <a:pt x="433137" y="10695"/>
                </a:cubicBezTo>
                <a:cubicBezTo>
                  <a:pt x="438664" y="11800"/>
                  <a:pt x="443832" y="14260"/>
                  <a:pt x="449179" y="16042"/>
                </a:cubicBezTo>
                <a:cubicBezTo>
                  <a:pt x="454526" y="19607"/>
                  <a:pt x="459473" y="23863"/>
                  <a:pt x="465221" y="26737"/>
                </a:cubicBezTo>
                <a:cubicBezTo>
                  <a:pt x="470262" y="29258"/>
                  <a:pt x="476336" y="29347"/>
                  <a:pt x="481263" y="32084"/>
                </a:cubicBezTo>
                <a:cubicBezTo>
                  <a:pt x="492499" y="38326"/>
                  <a:pt x="503064" y="45762"/>
                  <a:pt x="513347" y="53474"/>
                </a:cubicBezTo>
                <a:cubicBezTo>
                  <a:pt x="520477" y="58821"/>
                  <a:pt x="526999" y="65094"/>
                  <a:pt x="534737" y="69516"/>
                </a:cubicBezTo>
                <a:cubicBezTo>
                  <a:pt x="539631" y="72312"/>
                  <a:pt x="545432" y="73081"/>
                  <a:pt x="550779" y="74863"/>
                </a:cubicBezTo>
                <a:cubicBezTo>
                  <a:pt x="554344" y="80210"/>
                  <a:pt x="556929" y="86361"/>
                  <a:pt x="561473" y="90905"/>
                </a:cubicBezTo>
                <a:cubicBezTo>
                  <a:pt x="566017" y="95449"/>
                  <a:pt x="576365" y="95277"/>
                  <a:pt x="577515" y="101600"/>
                </a:cubicBezTo>
                <a:cubicBezTo>
                  <a:pt x="584005" y="137294"/>
                  <a:pt x="576126" y="143790"/>
                  <a:pt x="561473" y="165768"/>
                </a:cubicBezTo>
                <a:cubicBezTo>
                  <a:pt x="557659" y="177212"/>
                  <a:pt x="555189" y="189315"/>
                  <a:pt x="545431" y="197853"/>
                </a:cubicBezTo>
                <a:cubicBezTo>
                  <a:pt x="535758" y="206317"/>
                  <a:pt x="524042" y="212112"/>
                  <a:pt x="513347" y="219242"/>
                </a:cubicBezTo>
                <a:cubicBezTo>
                  <a:pt x="508000" y="222807"/>
                  <a:pt x="503402" y="227905"/>
                  <a:pt x="497305" y="229937"/>
                </a:cubicBezTo>
                <a:lnTo>
                  <a:pt x="465221" y="240632"/>
                </a:lnTo>
                <a:lnTo>
                  <a:pt x="417094" y="256674"/>
                </a:lnTo>
                <a:lnTo>
                  <a:pt x="401052" y="262021"/>
                </a:lnTo>
                <a:lnTo>
                  <a:pt x="224589" y="256674"/>
                </a:lnTo>
                <a:cubicBezTo>
                  <a:pt x="188921" y="255328"/>
                  <a:pt x="153100" y="255417"/>
                  <a:pt x="117642" y="251326"/>
                </a:cubicBezTo>
                <a:cubicBezTo>
                  <a:pt x="106443" y="250034"/>
                  <a:pt x="96253" y="244197"/>
                  <a:pt x="85558" y="240632"/>
                </a:cubicBezTo>
                <a:cubicBezTo>
                  <a:pt x="59658" y="231999"/>
                  <a:pt x="74344" y="238181"/>
                  <a:pt x="42779" y="219242"/>
                </a:cubicBezTo>
                <a:lnTo>
                  <a:pt x="21389" y="187158"/>
                </a:lnTo>
                <a:lnTo>
                  <a:pt x="10694" y="171116"/>
                </a:lnTo>
                <a:cubicBezTo>
                  <a:pt x="-1127" y="135650"/>
                  <a:pt x="1782" y="122099"/>
                  <a:pt x="0" y="112295"/>
                </a:cubicBezTo>
                <a:close/>
              </a:path>
            </a:pathLst>
          </a:custGeom>
          <a:solidFill>
            <a:srgbClr val="E95757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05920" y="1651949"/>
            <a:ext cx="3846424" cy="34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7206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 “Oh no…” </a:t>
            </a:r>
          </a:p>
        </p:txBody>
      </p:sp>
      <p:pic>
        <p:nvPicPr>
          <p:cNvPr id="5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6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7 L -0.00261 0.4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Turtle saw Koala.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224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424100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8025E-6 C 0.00382 -0.0034 0.00869 -0.00618 0.01858 -0.00618 C 0.02969 -0.00618 0.03351 -0.0034 0.03716 3.58025E-6 C 0.04219 0.0037 0.04584 0.00771 0.05816 0.00771 C 0.06945 0.00771 0.07309 0.0037 0.07796 3.58025E-6 C 0.08021 -0.0034 0.08507 -0.00618 0.09636 -0.00618 C 0.10608 -0.00618 0.11094 -0.0034 0.11459 3.58025E-6 C 0.11823 0.0037 0.12309 0.00771 0.13438 0.00771 C 0.14549 0.00771 0.15417 3.58025E-6 0.15417 0.00031 C 0.15764 -0.0034 0.16146 -0.00618 0.1724 -0.00618 C 0.18351 -0.00618 0.18733 -0.0034 0.19098 3.58025E-6 C 0.19601 0.0037 0.19966 0.00771 0.21198 0.00771 C 0.22327 0.00771 0.22691 0.0037 0.23039 3.58025E-6 C 0.23525 -0.0034 0.23889 -0.00618 0.25018 -0.00618 C 0.2599 -0.00618 0.26494 -0.0034 0.26875 3.58025E-6 C 0.2724 0.0037 0.27726 0.00771 0.28855 0.00771 C 0.29966 0.00771 0.3033 0.0037 0.30834 3.58025E-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Turtle asked Koala, “Do you like to swim?”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224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Koala said, “No, I like to sleep.” 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45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コネクタ 2"/>
          <p:cNvCxnSpPr/>
          <p:nvPr/>
        </p:nvCxnSpPr>
        <p:spPr>
          <a:xfrm flipH="1">
            <a:off x="7291101" y="2427734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-4920000" flipH="1">
            <a:off x="7813876" y="2357629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rot="18377961">
            <a:off x="5590226" y="834994"/>
            <a:ext cx="615553" cy="2302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ＺＺＺＺ・・</a:t>
            </a:r>
          </a:p>
        </p:txBody>
      </p:sp>
      <p:pic>
        <p:nvPicPr>
          <p:cNvPr id="9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6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Swim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969" y="2696924"/>
            <a:ext cx="2930050" cy="24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 “Oh no…” 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45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コネクタ 2"/>
          <p:cNvCxnSpPr/>
          <p:nvPr/>
        </p:nvCxnSpPr>
        <p:spPr>
          <a:xfrm flipH="1">
            <a:off x="7291101" y="2427734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-4920000" flipH="1">
            <a:off x="7813876" y="2357629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 rot="18377961">
            <a:off x="5590226" y="834994"/>
            <a:ext cx="615553" cy="2302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ＺＺＺＺ・・</a:t>
            </a:r>
          </a:p>
        </p:txBody>
      </p:sp>
      <p:pic>
        <p:nvPicPr>
          <p:cNvPr id="10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6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025E-6 L 0.00139 0.3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18195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saw Manta Ray.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3425" y="2609264"/>
            <a:ext cx="3059599" cy="25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8375" y="24675"/>
            <a:ext cx="1073575" cy="9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-396552" y="91556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Turtle asked Manta Ray, “Do you like to swim?”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142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Manta Ray said, “Yes, I like to swim!”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42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48 -3.70714E-8 C -0.3467 0.05314 -0.33976 0.12697 -0.31441 0.12604 C -0.27795 0.12604 -0.27535 -0.12203 -0.2316 -0.12295 C -0.19236 -0.12295 -0.21337 0.09391 -0.17552 0.09299 C -0.13611 0.09299 -0.1573 -0.06395 -0.11511 -0.06395 C -0.07743 -0.06395 -0.09844 0.04201 -0.06476 0.04201 C -0.0323 0.04201 -0.04914 -0.03892 -0.01962 -0.03892 C -0.00278 -0.03892 -0.00157 -0.01699 3.61111E-6 -3.70714E-8 " pathEditMode="relative" rAng="0" ptsTypes="ffffffff">
                                      <p:cBhvr>
                                        <p:cTn id="6" dur="200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-2.53321E-6 C -0.34045 0.05314 -0.33385 0.12697 -0.30885 0.12605 C -0.27309 0.12605 -0.27031 -0.12202 -0.2276 -0.12295 C -0.18889 -0.12295 -0.20954 0.09392 -0.17257 0.09299 C -0.13368 0.09299 -0.15451 -0.06395 -0.11302 -0.06395 C -0.07604 -0.06395 -0.09652 0.04202 -0.06354 0.04202 C -0.03159 0.04202 -0.04809 -0.03892 -0.01927 -0.03892 C -0.00277 -0.03892 -0.00139 -0.01699 -3.61111E-6 -2.53321E-6 " pathEditMode="relative" rAng="0" ptsTypes="ffffffff"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“Yay! I’m so happy!”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323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9992" y="1552487"/>
            <a:ext cx="3810000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5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4.44444E-6 C -0.24687 0.05308 -0.24201 0.12685 -0.22396 0.12592 C -0.19792 0.12592 -0.19601 -0.12192 -0.16493 -0.12284 C -0.13698 -0.12284 -0.15191 0.09382 -0.125 0.0929 C -0.09687 0.0929 -0.11198 -0.06389 -0.08194 -0.06389 C -0.05503 -0.06389 -0.06996 0.04197 -0.04601 0.04197 C -0.02292 0.04197 -0.03489 -0.03889 -0.01389 -0.03889 C -0.00191 -0.03889 -0.00104 -0.01698 -8.33333E-7 4.44444E-6 " pathEditMode="relative" rAng="0" ptsTypes="AAAAAAAA">
                                      <p:cBhvr>
                                        <p:cTn id="6" dur="200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5802E-6 C 0.00208 0.05309 0.00694 0.12685 0.025 0.12592 C 0.05104 0.12592 0.05295 -0.12191 0.08402 -0.12284 C 0.11198 -0.12284 0.09704 0.09383 0.12395 0.0929 C 0.15208 0.0929 0.13698 -0.06389 0.16701 -0.06389 C 0.19392 -0.06389 0.17899 0.04197 0.20295 0.04197 C 0.22604 0.04197 0.21406 -0.03889 0.23507 -0.03889 C 0.24704 -0.03889 0.24791 -0.01698 0.24895 1.35802E-6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5802E-6 C 0.00208 0.05309 0.00711 0.12685 0.02569 0.12592 C 0.05243 0.12592 0.05434 -0.12191 0.08645 -0.12284 C 0.1151 -0.12284 0.09982 0.09383 0.12743 0.0929 C 0.15642 0.0929 0.14097 -0.06389 0.17187 -0.06389 C 0.19948 -0.06389 0.1842 0.04197 0.20885 0.04197 C 0.23264 0.04197 0.22031 -0.03889 0.24184 -0.03889 C 0.25416 -0.03889 0.25503 -0.01698 0.25625 1.35802E-6 " pathEditMode="relative" rAng="0" ptsTypes="AAAAAAAA">
                                      <p:cBhvr>
                                        <p:cTn id="11" dur="2000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4.44444E-6 C -0.24687 0.05308 -0.24201 0.12685 -0.22396 0.12592 C -0.19792 0.12592 -0.19601 -0.12192 -0.16493 -0.12284 C -0.13698 -0.12284 -0.15191 0.09382 -0.125 0.0929 C -0.09687 0.0929 -0.11198 -0.06389 -0.08194 -0.06389 C -0.05503 -0.06389 -0.06996 0.04197 -0.04601 0.04197 C -0.02292 0.04197 -0.03489 -0.03889 -0.01389 -0.03889 C -0.00191 -0.03889 -0.00104 -0.01698 -8.33333E-7 4.44444E-6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and Manta Ray swam together happily. 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56600" y="3897599"/>
            <a:ext cx="846625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8342" y="108400"/>
            <a:ext cx="4839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7323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992" y="1552487"/>
            <a:ext cx="3810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36" y="0"/>
            <a:ext cx="57395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050" y="2388875"/>
            <a:ext cx="192725" cy="1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36"/>
          <p:cNvSpPr txBox="1"/>
          <p:nvPr/>
        </p:nvSpPr>
        <p:spPr>
          <a:xfrm>
            <a:off x="1115616" y="3706469"/>
            <a:ext cx="6938400" cy="10975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3F3F3"/>
                </a:solidFill>
              </a:rPr>
              <a:t>Written by Juliana Boucree and Sophia Chow</a:t>
            </a:r>
          </a:p>
          <a:p>
            <a:pPr lvl="0" algn="ctr">
              <a:spcBef>
                <a:spcPts val="0"/>
              </a:spcBef>
              <a:buNone/>
            </a:pPr>
            <a:r>
              <a:rPr lang="ja-JP" altLang="en-US" sz="1800" dirty="0">
                <a:solidFill>
                  <a:srgbClr val="F3F3F3"/>
                </a:solidFill>
              </a:rPr>
              <a:t>（神奈川県立総合教育センター </a:t>
            </a:r>
            <a:r>
              <a:rPr lang="en-US" altLang="ja-JP" sz="1800" dirty="0">
                <a:solidFill>
                  <a:srgbClr val="F3F3F3"/>
                </a:solidFill>
              </a:rPr>
              <a:t>July</a:t>
            </a:r>
            <a:r>
              <a:rPr lang="ja-JP" altLang="en-US" sz="1800" dirty="0">
                <a:solidFill>
                  <a:srgbClr val="F3F3F3"/>
                </a:solidFill>
              </a:rPr>
              <a:t> </a:t>
            </a:r>
            <a:r>
              <a:rPr lang="en-US" altLang="ja-JP" sz="1800" dirty="0">
                <a:solidFill>
                  <a:srgbClr val="F3F3F3"/>
                </a:solidFill>
              </a:rPr>
              <a:t>2017</a:t>
            </a:r>
            <a:r>
              <a:rPr lang="ja-JP" altLang="en-US" sz="1800" dirty="0">
                <a:solidFill>
                  <a:srgbClr val="F3F3F3"/>
                </a:solidFill>
              </a:rPr>
              <a:t>）</a:t>
            </a:r>
            <a:endParaRPr lang="en" sz="1800" dirty="0">
              <a:solidFill>
                <a:srgbClr val="F3F3F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ja-JP" altLang="en-US" sz="1800" dirty="0">
                <a:solidFill>
                  <a:srgbClr val="F3F3F3"/>
                </a:solidFill>
              </a:rPr>
              <a:t>イラスト：いらすと</a:t>
            </a:r>
            <a:r>
              <a:rPr lang="ja-JP" altLang="en-US" sz="1800" dirty="0" err="1">
                <a:solidFill>
                  <a:srgbClr val="F3F3F3"/>
                </a:solidFill>
              </a:rPr>
              <a:t>や</a:t>
            </a:r>
            <a:endParaRPr lang="en" sz="1800" dirty="0">
              <a:solidFill>
                <a:srgbClr val="F3F3F3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3808" y="185167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chemeClr val="bg1"/>
                </a:solidFill>
              </a:rPr>
              <a:t>THE END!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This is Turtle.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822" y="526937"/>
            <a:ext cx="4118778" cy="343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28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swim.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494" y="2155124"/>
            <a:ext cx="278550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85500" y="1408811"/>
            <a:ext cx="2785500" cy="23258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0" y="555526"/>
            <a:ext cx="2785500" cy="23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8678E-7 C -3.05556E-6 -0.03491 -0.10677 -0.06209 -0.23628 -0.06209 C -0.36979 -0.06209 -0.47552 -0.03491 -0.47552 4.38678E-7 C -0.47552 0.03491 -0.58177 0.06209 -0.71527 0.06209 C -0.84462 0.06209 -0.95 0.03491 -0.95 4.38678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9203E-6 C -2.22222E-6 -0.03491 0.15504 -0.06209 0.34167 -0.06209 C 0.5349 -0.06209 0.68802 -0.03491 0.68802 -3.39203E-6 C 0.68802 0.03491 0.84184 0.0621 1.03525 0.0621 C 1.2224 0.0621 1.37535 0.03491 1.37535 -3.392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8678E-7 C -3.05556E-6 -0.03491 -0.10677 -0.06209 -0.23628 -0.06209 C -0.36979 -0.06209 -0.47552 -0.03491 -0.47552 4.38678E-7 C -0.47552 0.03491 -0.58177 0.06209 -0.71527 0.06209 C -0.84462 0.06209 -0.95 0.03491 -0.95 4.38678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316835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Turtle saw Bird.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1163613" y="3457278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649 C 0.00364 -0.01421 0.00989 -0.02008 0.02344 -0.02193 C 0.03698 -0.02409 0.04236 -0.01977 0.04792 -0.01235 C 0.05382 -0.0071 0.05851 -0.00031 0.07482 -0.00123 C 0.08958 -0.0034 0.09392 -0.01266 0.1 -0.0207 C 0.10226 -0.02811 0.10833 -0.03398 0.12309 -0.03614 C 0.13628 -0.03769 0.14201 -0.03367 0.14809 -0.02749 C 0.15295 -0.0207 0.15955 -0.01452 0.17344 -0.01514 C 0.18854 -0.01853 0.19913 -0.0346 0.19878 -0.0346 C 0.20347 -0.04232 0.20764 -0.04788 0.22187 -0.04974 C 0.23663 -0.0519 0.24201 -0.04757 0.2467 -0.04109 C 0.25347 -0.03491 0.25781 -0.02811 0.27517 -0.0312 C 0.28871 -0.03244 0.29375 -0.04078 0.29809 -0.0485 C 0.30434 -0.05653 0.30816 -0.06178 0.32292 -0.06395 C 0.33542 -0.0658 0.34271 -0.06178 0.34792 -0.0553 C 0.35295 -0.04881 0.35937 -0.04232 0.37344 -0.04325 C 0.38854 -0.04541 0.39271 -0.05468 0.3993 -0.06271 " pathEditMode="relative" rAng="-267850" ptsTypes="fffffffffffffffff">
                                      <p:cBhvr>
                                        <p:cTn id="6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2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58237" y="483518"/>
            <a:ext cx="700182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Turtle asked Bird, “Do you like to swim?”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Bird said, “No, I like to sing.”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9895">
            <a:off x="5518150" y="2306811"/>
            <a:ext cx="593525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6550">
            <a:off x="6301146" y="2594171"/>
            <a:ext cx="4209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0278">
            <a:off x="5175445" y="2734034"/>
            <a:ext cx="328636" cy="5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0800" y="3010950"/>
            <a:ext cx="1033508" cy="6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217206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 “Oh no</a:t>
            </a:r>
            <a:r>
              <a:rPr lang="en-US" dirty="0">
                <a:solidFill>
                  <a:srgbClr val="000000"/>
                </a:solidFill>
              </a:rPr>
              <a:t>…</a:t>
            </a:r>
            <a:r>
              <a:rPr lang="en" dirty="0">
                <a:solidFill>
                  <a:srgbClr val="000000"/>
                </a:solidFill>
              </a:rPr>
              <a:t>” </a:t>
            </a:r>
            <a:br>
              <a:rPr lang="en" dirty="0">
                <a:solidFill>
                  <a:srgbClr val="000000"/>
                </a:solidFill>
              </a:rPr>
            </a:b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9895">
            <a:off x="5518150" y="2306811"/>
            <a:ext cx="593525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6550">
            <a:off x="6301146" y="2594171"/>
            <a:ext cx="4209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0278">
            <a:off x="5175445" y="2734034"/>
            <a:ext cx="328636" cy="5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0800" y="3010950"/>
            <a:ext cx="1033508" cy="6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139 0.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Turtle saw Monkey.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424100" y="3123026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0433 C -0.02569 -0.01051 -0.01979 -0.01607 -0.00781 -0.01607 C 0.00573 -0.01607 0.01042 -0.01051 0.01493 -0.00433 C 0.02084 0.00247 0.02622 0.00988 0.04132 0.00988 C 0.054 0.00988 0.05834 0.00247 0.06424 -0.00433 C 0.06719 -0.01051 0.07309 -0.01607 0.08663 -0.01607 C 0.09861 -0.01607 0.10486 -0.01051 0.10938 -0.00433 C 0.11372 0.00247 0.11979 0.00988 0.13334 0.00988 C 0.1467 0.00988 0.15712 -0.00433 0.15712 -0.00402 C 0.16146 -0.01051 0.16615 -0.01607 0.17934 -0.01607 C 0.19288 -0.01607 0.19757 -0.01051 0.20209 -0.00433 C 0.20799 0.00247 0.2125 0.00988 0.22761 0.00988 C 0.24115 0.00988 0.24549 0.00247 0.25 -0.00433 C 0.25591 -0.01051 0.26025 -0.01607 0.27379 -0.01607 C 0.28577 -0.01607 0.29184 -0.01051 0.29653 -0.00433 C 0.30087 0.00247 0.30695 0.00988 0.32049 0.00988 C 0.33403 0.00988 0.33837 0.00247 0.34445 -0.00433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618</Words>
  <Application>Microsoft Office PowerPoint</Application>
  <PresentationFormat>画面に合わせる (16:9)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simple-light-2</vt:lpstr>
      <vt:lpstr>2_simple-light-2</vt:lpstr>
      <vt:lpstr>PowerPoint プレゼンテーション</vt:lpstr>
      <vt:lpstr>Turtle Likes to Swim</vt:lpstr>
      <vt:lpstr>This is Turtle. </vt:lpstr>
      <vt:lpstr>Turtle likes to swim. </vt:lpstr>
      <vt:lpstr>Turtle saw Bird. </vt:lpstr>
      <vt:lpstr>Turtle asked Bird, “Do you like to swim?” </vt:lpstr>
      <vt:lpstr>Bird said, “No, I like to sing.” </vt:lpstr>
      <vt:lpstr> “Oh no…”  </vt:lpstr>
      <vt:lpstr>Turtle saw Monkey. </vt:lpstr>
      <vt:lpstr>Turtle asked Monkey, “Do you like to swim?” </vt:lpstr>
      <vt:lpstr>Monkey said, “No, I like to swing.” </vt:lpstr>
      <vt:lpstr>“Oh no…”</vt:lpstr>
      <vt:lpstr>Turtle saw Panda. </vt:lpstr>
      <vt:lpstr>Turtle asked Panda, “Do you like to swim?”</vt:lpstr>
      <vt:lpstr>Panda said, “No, I like to eat.” </vt:lpstr>
      <vt:lpstr> “Oh no…” </vt:lpstr>
      <vt:lpstr>Turtle saw Koala. </vt:lpstr>
      <vt:lpstr>Turtle asked Koala, “Do you like to swim?”</vt:lpstr>
      <vt:lpstr>Koala said, “No, I like to sleep.” </vt:lpstr>
      <vt:lpstr> “Oh no…” </vt:lpstr>
      <vt:lpstr>Turtle saw Manta Ray. </vt:lpstr>
      <vt:lpstr>Turtle asked Manta Ray, “Do you like to swim?”</vt:lpstr>
      <vt:lpstr>Manta Ray said, “Yes, I like to swim!” </vt:lpstr>
      <vt:lpstr>“Yay! I’m so happy!” </vt:lpstr>
      <vt:lpstr>Turtle and Manta Ray swam together happily.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Turtle Likes to Swim</dc:title>
  <dc:creator>梶原 三恵子</dc:creator>
  <cp:lastModifiedBy>野口 裕美</cp:lastModifiedBy>
  <cp:revision>79</cp:revision>
  <cp:lastPrinted>2017-07-07T08:06:51Z</cp:lastPrinted>
  <dcterms:modified xsi:type="dcterms:W3CDTF">2017-07-21T02:14:01Z</dcterms:modified>
</cp:coreProperties>
</file>